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32"/>
  </p:notesMasterIdLst>
  <p:handoutMasterIdLst>
    <p:handoutMasterId r:id="rId33"/>
  </p:handoutMasterIdLst>
  <p:sldIdLst>
    <p:sldId id="288" r:id="rId2"/>
    <p:sldId id="344" r:id="rId3"/>
    <p:sldId id="279" r:id="rId4"/>
    <p:sldId id="301" r:id="rId5"/>
    <p:sldId id="300" r:id="rId6"/>
    <p:sldId id="327" r:id="rId7"/>
    <p:sldId id="270" r:id="rId8"/>
    <p:sldId id="333" r:id="rId9"/>
    <p:sldId id="330" r:id="rId10"/>
    <p:sldId id="324" r:id="rId11"/>
    <p:sldId id="322" r:id="rId12"/>
    <p:sldId id="331" r:id="rId13"/>
    <p:sldId id="332" r:id="rId14"/>
    <p:sldId id="350" r:id="rId15"/>
    <p:sldId id="334" r:id="rId16"/>
    <p:sldId id="335" r:id="rId17"/>
    <p:sldId id="337" r:id="rId18"/>
    <p:sldId id="318" r:id="rId19"/>
    <p:sldId id="303" r:id="rId20"/>
    <p:sldId id="341" r:id="rId21"/>
    <p:sldId id="348" r:id="rId22"/>
    <p:sldId id="339" r:id="rId23"/>
    <p:sldId id="316" r:id="rId24"/>
    <p:sldId id="342" r:id="rId25"/>
    <p:sldId id="345" r:id="rId26"/>
    <p:sldId id="290" r:id="rId27"/>
    <p:sldId id="285" r:id="rId28"/>
    <p:sldId id="347" r:id="rId29"/>
    <p:sldId id="346" r:id="rId30"/>
    <p:sldId id="311" r:id="rId3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77521" autoAdjust="0"/>
  </p:normalViewPr>
  <p:slideViewPr>
    <p:cSldViewPr>
      <p:cViewPr varScale="1">
        <p:scale>
          <a:sx n="98" d="100"/>
          <a:sy n="98" d="100"/>
        </p:scale>
        <p:origin x="1908" y="84"/>
      </p:cViewPr>
      <p:guideLst>
        <p:guide orient="horz" pos="2160"/>
        <p:guide pos="288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3DC74D3-FEE7-4483-BE38-49506EEFA050}" type="datetimeFigureOut">
              <a:rPr lang="en-US" smtClean="0"/>
              <a:t>5/30/2017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372F650-DAD6-4739-B510-3B3336820844}" type="slidenum">
              <a:rPr lang="en-US" smtClean="0"/>
              <a:t>‹#›</a:t>
            </a:fld>
            <a:endParaRPr lang="en-US"/>
          </a:p>
        </p:txBody>
      </p:sp>
    </p:spTree>
    <p:extLst>
      <p:ext uri="{BB962C8B-B14F-4D97-AF65-F5344CB8AC3E}">
        <p14:creationId xmlns:p14="http://schemas.microsoft.com/office/powerpoint/2010/main" val="1491284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782D0C9-C88E-453E-A5BE-69E42B902C57}" type="datetimeFigureOut">
              <a:rPr lang="en-US" smtClean="0"/>
              <a:t>5/30/2017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F962678-2CD5-4E71-B225-8A21992C9608}" type="slidenum">
              <a:rPr lang="en-US" smtClean="0"/>
              <a:t>‹#›</a:t>
            </a:fld>
            <a:endParaRPr lang="en-US" dirty="0"/>
          </a:p>
        </p:txBody>
      </p:sp>
    </p:spTree>
    <p:extLst>
      <p:ext uri="{BB962C8B-B14F-4D97-AF65-F5344CB8AC3E}">
        <p14:creationId xmlns:p14="http://schemas.microsoft.com/office/powerpoint/2010/main" val="243603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62678-2CD5-4E71-B225-8A21992C9608}" type="slidenum">
              <a:rPr lang="en-US" smtClean="0"/>
              <a:t>1</a:t>
            </a:fld>
            <a:endParaRPr lang="en-US" dirty="0"/>
          </a:p>
        </p:txBody>
      </p:sp>
    </p:spTree>
    <p:extLst>
      <p:ext uri="{BB962C8B-B14F-4D97-AF65-F5344CB8AC3E}">
        <p14:creationId xmlns:p14="http://schemas.microsoft.com/office/powerpoint/2010/main" val="869101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 teachers draw a line indicating where they are currently at in their teaching. Draw</a:t>
            </a:r>
            <a:r>
              <a:rPr lang="en-US" baseline="0" dirty="0" smtClean="0"/>
              <a:t> a line where they should be by the  end of the semester to be prepared for benchmarks. Highlight standards your grade level has identified.</a:t>
            </a:r>
            <a:endParaRPr lang="en-US" dirty="0"/>
          </a:p>
        </p:txBody>
      </p:sp>
      <p:sp>
        <p:nvSpPr>
          <p:cNvPr id="4" name="Slide Number Placeholder 3"/>
          <p:cNvSpPr>
            <a:spLocks noGrp="1"/>
          </p:cNvSpPr>
          <p:nvPr>
            <p:ph type="sldNum" sz="quarter" idx="10"/>
          </p:nvPr>
        </p:nvSpPr>
        <p:spPr/>
        <p:txBody>
          <a:bodyPr/>
          <a:lstStyle/>
          <a:p>
            <a:fld id="{BF962678-2CD5-4E71-B225-8A21992C9608}" type="slidenum">
              <a:rPr lang="en-US" smtClean="0"/>
              <a:t>10</a:t>
            </a:fld>
            <a:endParaRPr lang="en-US" dirty="0"/>
          </a:p>
        </p:txBody>
      </p:sp>
    </p:spTree>
    <p:extLst>
      <p:ext uri="{BB962C8B-B14F-4D97-AF65-F5344CB8AC3E}">
        <p14:creationId xmlns:p14="http://schemas.microsoft.com/office/powerpoint/2010/main" val="3808590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Tell</a:t>
            </a:r>
            <a:r>
              <a:rPr lang="en-US" baseline="0" dirty="0" smtClean="0"/>
              <a:t> how to access on website (handout)</a:t>
            </a:r>
          </a:p>
          <a:p>
            <a:endParaRPr lang="en-US" baseline="0" dirty="0" smtClean="0"/>
          </a:p>
          <a:p>
            <a:r>
              <a:rPr lang="en-US" baseline="0" dirty="0" smtClean="0"/>
              <a:t>Using the Pacing Map, determine what unit you are on. We recommend looking at units in advance to give you plenty of time to complete the process of identifying priority standards and developing your CFAs. </a:t>
            </a:r>
            <a:endParaRPr lang="en-US" dirty="0"/>
          </a:p>
        </p:txBody>
      </p:sp>
      <p:sp>
        <p:nvSpPr>
          <p:cNvPr id="4" name="Slide Number Placeholder 3"/>
          <p:cNvSpPr>
            <a:spLocks noGrp="1"/>
          </p:cNvSpPr>
          <p:nvPr>
            <p:ph type="sldNum" sz="quarter" idx="10"/>
          </p:nvPr>
        </p:nvSpPr>
        <p:spPr/>
        <p:txBody>
          <a:bodyPr/>
          <a:lstStyle/>
          <a:p>
            <a:fld id="{307D8E05-044B-45DB-A59D-9F74C46512B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80544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Only fill out where your priority standards fall (in which quarter</a:t>
            </a:r>
            <a:r>
              <a:rPr lang="en-US" sz="2000" dirty="0" smtClean="0"/>
              <a:t>) there is a school year map on the back., </a:t>
            </a:r>
            <a:r>
              <a:rPr lang="en-US" sz="2000" dirty="0"/>
              <a:t>the unit, and the Pre benchmark score from the Standards analysis report from School City.  You will fill out your instruction and formative assessments dates as you meet through the year K eep this document with your PLC materials that you use in collaboration.</a:t>
            </a:r>
          </a:p>
        </p:txBody>
      </p:sp>
      <p:sp>
        <p:nvSpPr>
          <p:cNvPr id="4" name="Slide Number Placeholder 3"/>
          <p:cNvSpPr>
            <a:spLocks noGrp="1"/>
          </p:cNvSpPr>
          <p:nvPr>
            <p:ph type="sldNum" sz="quarter" idx="10"/>
          </p:nvPr>
        </p:nvSpPr>
        <p:spPr/>
        <p:txBody>
          <a:bodyPr/>
          <a:lstStyle/>
          <a:p>
            <a:fld id="{BF962678-2CD5-4E71-B225-8A21992C9608}" type="slidenum">
              <a:rPr lang="en-US" smtClean="0"/>
              <a:t>12</a:t>
            </a:fld>
            <a:endParaRPr lang="en-US" dirty="0"/>
          </a:p>
        </p:txBody>
      </p:sp>
    </p:spTree>
    <p:extLst>
      <p:ext uri="{BB962C8B-B14F-4D97-AF65-F5344CB8AC3E}">
        <p14:creationId xmlns:p14="http://schemas.microsoft.com/office/powerpoint/2010/main" val="302972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62678-2CD5-4E71-B225-8A21992C9608}" type="slidenum">
              <a:rPr lang="en-US" smtClean="0"/>
              <a:t>13</a:t>
            </a:fld>
            <a:endParaRPr lang="en-US" dirty="0"/>
          </a:p>
        </p:txBody>
      </p:sp>
    </p:spTree>
    <p:extLst>
      <p:ext uri="{BB962C8B-B14F-4D97-AF65-F5344CB8AC3E}">
        <p14:creationId xmlns:p14="http://schemas.microsoft.com/office/powerpoint/2010/main" val="3556384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962678-2CD5-4E71-B225-8A21992C9608}" type="slidenum">
              <a:rPr lang="en-US" smtClean="0"/>
              <a:t>14</a:t>
            </a:fld>
            <a:endParaRPr lang="en-US" dirty="0"/>
          </a:p>
        </p:txBody>
      </p:sp>
    </p:spTree>
    <p:extLst>
      <p:ext uri="{BB962C8B-B14F-4D97-AF65-F5344CB8AC3E}">
        <p14:creationId xmlns:p14="http://schemas.microsoft.com/office/powerpoint/2010/main" val="2888518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62678-2CD5-4E71-B225-8A21992C9608}" type="slidenum">
              <a:rPr lang="en-US" smtClean="0"/>
              <a:t>15</a:t>
            </a:fld>
            <a:endParaRPr lang="en-US" dirty="0"/>
          </a:p>
        </p:txBody>
      </p:sp>
    </p:spTree>
    <p:extLst>
      <p:ext uri="{BB962C8B-B14F-4D97-AF65-F5344CB8AC3E}">
        <p14:creationId xmlns:p14="http://schemas.microsoft.com/office/powerpoint/2010/main" val="2727018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62678-2CD5-4E71-B225-8A21992C9608}" type="slidenum">
              <a:rPr lang="en-US" smtClean="0"/>
              <a:t>16</a:t>
            </a:fld>
            <a:endParaRPr lang="en-US" dirty="0"/>
          </a:p>
        </p:txBody>
      </p:sp>
    </p:spTree>
    <p:extLst>
      <p:ext uri="{BB962C8B-B14F-4D97-AF65-F5344CB8AC3E}">
        <p14:creationId xmlns:p14="http://schemas.microsoft.com/office/powerpoint/2010/main" val="2912454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62678-2CD5-4E71-B225-8A21992C9608}" type="slidenum">
              <a:rPr lang="en-US" smtClean="0"/>
              <a:t>17</a:t>
            </a:fld>
            <a:endParaRPr lang="en-US" dirty="0"/>
          </a:p>
        </p:txBody>
      </p:sp>
    </p:spTree>
    <p:extLst>
      <p:ext uri="{BB962C8B-B14F-4D97-AF65-F5344CB8AC3E}">
        <p14:creationId xmlns:p14="http://schemas.microsoft.com/office/powerpoint/2010/main" val="1373216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an example of an identified priority standard. The red identifies what students need to be able to </a:t>
            </a:r>
            <a:r>
              <a:rPr lang="en-US" b="1" baseline="0" dirty="0" smtClean="0"/>
              <a:t>DO</a:t>
            </a:r>
            <a:r>
              <a:rPr lang="en-US" b="0" baseline="0" dirty="0" smtClean="0"/>
              <a:t>, and the underlined identifies what students need to </a:t>
            </a:r>
            <a:r>
              <a:rPr lang="en-US" b="1" baseline="0" dirty="0" smtClean="0"/>
              <a:t>KNOW</a:t>
            </a:r>
            <a:r>
              <a:rPr lang="en-US" b="0" baseline="0" dirty="0" smtClean="0"/>
              <a:t>.</a:t>
            </a:r>
          </a:p>
          <a:p>
            <a:endParaRPr lang="en-US" b="0" baseline="0" dirty="0" smtClean="0"/>
          </a:p>
          <a:p>
            <a:r>
              <a:rPr lang="en-US" b="0" baseline="0" dirty="0" smtClean="0"/>
              <a:t>Notice depth of knowledge or complexity of the standard.</a:t>
            </a:r>
          </a:p>
          <a:p>
            <a:endParaRPr lang="en-US" b="0" baseline="0" dirty="0" smtClean="0"/>
          </a:p>
          <a:p>
            <a:pPr defTabSz="931774">
              <a:defRPr/>
            </a:pPr>
            <a:r>
              <a:rPr lang="en-US" dirty="0"/>
              <a:t>The Depth of Knowledge is NOT determined by the </a:t>
            </a:r>
            <a:r>
              <a:rPr lang="en-US" u="sng" dirty="0"/>
              <a:t>just the verb </a:t>
            </a:r>
            <a:r>
              <a:rPr lang="en-US" dirty="0"/>
              <a:t>but </a:t>
            </a:r>
            <a:r>
              <a:rPr lang="en-US" b="1" dirty="0"/>
              <a:t>by the context </a:t>
            </a:r>
            <a:r>
              <a:rPr lang="en-US" dirty="0"/>
              <a:t>in which the verb is used and the depth of thinking required. </a:t>
            </a:r>
          </a:p>
          <a:p>
            <a:pPr defTabSz="931774">
              <a:defRPr/>
            </a:pPr>
            <a:endParaRPr lang="en-US" dirty="0"/>
          </a:p>
          <a:p>
            <a:pPr defTabSz="931774">
              <a:defRPr/>
            </a:pPr>
            <a:r>
              <a:rPr lang="en-US" dirty="0"/>
              <a:t>***Even within this standard there are several DOKs.</a:t>
            </a:r>
          </a:p>
          <a:p>
            <a:endParaRPr lang="en-US" b="0" baseline="0" dirty="0" smtClean="0"/>
          </a:p>
        </p:txBody>
      </p:sp>
      <p:sp>
        <p:nvSpPr>
          <p:cNvPr id="4" name="Slide Number Placeholder 3"/>
          <p:cNvSpPr>
            <a:spLocks noGrp="1"/>
          </p:cNvSpPr>
          <p:nvPr>
            <p:ph type="sldNum" sz="quarter" idx="10"/>
          </p:nvPr>
        </p:nvSpPr>
        <p:spPr/>
        <p:txBody>
          <a:bodyPr/>
          <a:lstStyle/>
          <a:p>
            <a:fld id="{307D8E05-044B-45DB-A59D-9F74C46512B9}" type="slidenum">
              <a:rPr lang="en-US" smtClean="0"/>
              <a:pPr/>
              <a:t>18</a:t>
            </a:fld>
            <a:endParaRPr lang="en-US" dirty="0"/>
          </a:p>
        </p:txBody>
      </p:sp>
    </p:spTree>
    <p:extLst>
      <p:ext uri="{BB962C8B-B14F-4D97-AF65-F5344CB8AC3E}">
        <p14:creationId xmlns:p14="http://schemas.microsoft.com/office/powerpoint/2010/main" val="765960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900" dirty="0"/>
              <a:t>Scale is divided in 4 levels</a:t>
            </a:r>
          </a:p>
        </p:txBody>
      </p:sp>
      <p:sp>
        <p:nvSpPr>
          <p:cNvPr id="4" name="Slide Number Placeholder 3"/>
          <p:cNvSpPr>
            <a:spLocks noGrp="1"/>
          </p:cNvSpPr>
          <p:nvPr>
            <p:ph type="sldNum" sz="quarter" idx="10"/>
          </p:nvPr>
        </p:nvSpPr>
        <p:spPr/>
        <p:txBody>
          <a:bodyPr/>
          <a:lstStyle/>
          <a:p>
            <a:fld id="{3D09ABB8-C215-45EE-B018-5A8C8F5E1619}" type="slidenum">
              <a:rPr lang="en-US" smtClean="0"/>
              <a:t>19</a:t>
            </a:fld>
            <a:endParaRPr lang="en-US" dirty="0"/>
          </a:p>
        </p:txBody>
      </p:sp>
    </p:spTree>
    <p:extLst>
      <p:ext uri="{BB962C8B-B14F-4D97-AF65-F5344CB8AC3E}">
        <p14:creationId xmlns:p14="http://schemas.microsoft.com/office/powerpoint/2010/main" val="1698895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62678-2CD5-4E71-B225-8A21992C9608}" type="slidenum">
              <a:rPr lang="en-US" smtClean="0"/>
              <a:t>2</a:t>
            </a:fld>
            <a:endParaRPr lang="en-US" dirty="0"/>
          </a:p>
        </p:txBody>
      </p:sp>
    </p:spTree>
    <p:extLst>
      <p:ext uri="{BB962C8B-B14F-4D97-AF65-F5344CB8AC3E}">
        <p14:creationId xmlns:p14="http://schemas.microsoft.com/office/powerpoint/2010/main" val="1606972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962678-2CD5-4E71-B225-8A21992C9608}" type="slidenum">
              <a:rPr lang="en-US" smtClean="0"/>
              <a:t>20</a:t>
            </a:fld>
            <a:endParaRPr lang="en-US" dirty="0"/>
          </a:p>
        </p:txBody>
      </p:sp>
    </p:spTree>
    <p:extLst>
      <p:ext uri="{BB962C8B-B14F-4D97-AF65-F5344CB8AC3E}">
        <p14:creationId xmlns:p14="http://schemas.microsoft.com/office/powerpoint/2010/main" val="1404529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62678-2CD5-4E71-B225-8A21992C9608}" type="slidenum">
              <a:rPr lang="en-US" smtClean="0"/>
              <a:t>21</a:t>
            </a:fld>
            <a:endParaRPr lang="en-US" dirty="0"/>
          </a:p>
        </p:txBody>
      </p:sp>
    </p:spTree>
    <p:extLst>
      <p:ext uri="{BB962C8B-B14F-4D97-AF65-F5344CB8AC3E}">
        <p14:creationId xmlns:p14="http://schemas.microsoft.com/office/powerpoint/2010/main" val="943786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word document-Walk through standard 3.NF.3b</a:t>
            </a:r>
            <a:endParaRPr lang="en-US" dirty="0"/>
          </a:p>
        </p:txBody>
      </p:sp>
      <p:sp>
        <p:nvSpPr>
          <p:cNvPr id="4" name="Slide Number Placeholder 3"/>
          <p:cNvSpPr>
            <a:spLocks noGrp="1"/>
          </p:cNvSpPr>
          <p:nvPr>
            <p:ph type="sldNum" sz="quarter" idx="10"/>
          </p:nvPr>
        </p:nvSpPr>
        <p:spPr/>
        <p:txBody>
          <a:bodyPr/>
          <a:lstStyle/>
          <a:p>
            <a:fld id="{BF962678-2CD5-4E71-B225-8A21992C9608}" type="slidenum">
              <a:rPr lang="en-US" smtClean="0"/>
              <a:t>22</a:t>
            </a:fld>
            <a:endParaRPr lang="en-US" dirty="0"/>
          </a:p>
        </p:txBody>
      </p:sp>
    </p:spTree>
    <p:extLst>
      <p:ext uri="{BB962C8B-B14F-4D97-AF65-F5344CB8AC3E}">
        <p14:creationId xmlns:p14="http://schemas.microsoft.com/office/powerpoint/2010/main" val="889953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45 minutes-Move on to another standard if you finish</a:t>
            </a:r>
            <a:endParaRPr lang="en-US" dirty="0"/>
          </a:p>
        </p:txBody>
      </p:sp>
      <p:sp>
        <p:nvSpPr>
          <p:cNvPr id="4" name="Slide Number Placeholder 3"/>
          <p:cNvSpPr>
            <a:spLocks noGrp="1"/>
          </p:cNvSpPr>
          <p:nvPr>
            <p:ph type="sldNum" sz="quarter" idx="10"/>
          </p:nvPr>
        </p:nvSpPr>
        <p:spPr/>
        <p:txBody>
          <a:bodyPr/>
          <a:lstStyle/>
          <a:p>
            <a:fld id="{BF962678-2CD5-4E71-B225-8A21992C9608}" type="slidenum">
              <a:rPr lang="en-US" smtClean="0"/>
              <a:t>23</a:t>
            </a:fld>
            <a:endParaRPr lang="en-US" dirty="0"/>
          </a:p>
        </p:txBody>
      </p:sp>
    </p:spTree>
    <p:extLst>
      <p:ext uri="{BB962C8B-B14F-4D97-AF65-F5344CB8AC3E}">
        <p14:creationId xmlns:p14="http://schemas.microsoft.com/office/powerpoint/2010/main" val="775080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62678-2CD5-4E71-B225-8A21992C9608}" type="slidenum">
              <a:rPr lang="en-US" smtClean="0"/>
              <a:t>24</a:t>
            </a:fld>
            <a:endParaRPr lang="en-US" dirty="0"/>
          </a:p>
        </p:txBody>
      </p:sp>
    </p:spTree>
    <p:extLst>
      <p:ext uri="{BB962C8B-B14F-4D97-AF65-F5344CB8AC3E}">
        <p14:creationId xmlns:p14="http://schemas.microsoft.com/office/powerpoint/2010/main" val="1047728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a:t>
            </a:r>
            <a:r>
              <a:rPr lang="en-US" baseline="0" dirty="0" smtClean="0"/>
              <a:t> the purpose of a PLC.  Highlight CFA sections. Tie into their PLC experience. Talk about collaboration and the problem solving model. The model is focused on teacher decision making. You decide what types of assessments to give, the criteria to grade the CFAs, and the next instructional steps based on the results  of the assessments. </a:t>
            </a:r>
            <a:endParaRPr lang="en-US" dirty="0"/>
          </a:p>
        </p:txBody>
      </p:sp>
      <p:sp>
        <p:nvSpPr>
          <p:cNvPr id="4" name="Slide Number Placeholder 3"/>
          <p:cNvSpPr>
            <a:spLocks noGrp="1"/>
          </p:cNvSpPr>
          <p:nvPr>
            <p:ph type="sldNum" sz="quarter" idx="10"/>
          </p:nvPr>
        </p:nvSpPr>
        <p:spPr/>
        <p:txBody>
          <a:bodyPr/>
          <a:lstStyle/>
          <a:p>
            <a:fld id="{307D8E05-044B-45DB-A59D-9F74C46512B9}" type="slidenum">
              <a:rPr lang="en-US" smtClean="0"/>
              <a:pPr/>
              <a:t>25</a:t>
            </a:fld>
            <a:endParaRPr lang="en-US" dirty="0"/>
          </a:p>
        </p:txBody>
      </p:sp>
    </p:spTree>
    <p:extLst>
      <p:ext uri="{BB962C8B-B14F-4D97-AF65-F5344CB8AC3E}">
        <p14:creationId xmlns:p14="http://schemas.microsoft.com/office/powerpoint/2010/main" val="3346439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31723">
              <a:defRPr/>
            </a:pPr>
            <a:r>
              <a:rPr lang="en-US" i="1" dirty="0" smtClean="0">
                <a:latin typeface="Corbel" charset="0"/>
              </a:rPr>
              <a:t>How often? How many?....only give CFAs as often as you are willing to make instructional adjustments. </a:t>
            </a:r>
            <a:r>
              <a:rPr lang="en-US" sz="1000" dirty="0">
                <a:latin typeface="Corbel" charset="0"/>
              </a:rPr>
              <a:t>Steve Ventura</a:t>
            </a:r>
          </a:p>
          <a:p>
            <a:pPr defTabSz="931723">
              <a:defRPr/>
            </a:pPr>
            <a:r>
              <a:rPr lang="en-US" sz="1000" dirty="0">
                <a:latin typeface="Corbel" charset="0"/>
              </a:rPr>
              <a:t>Items are collaboratively designed by participating teachers.</a:t>
            </a:r>
          </a:p>
          <a:p>
            <a:pPr defTabSz="931723">
              <a:defRPr/>
            </a:pPr>
            <a:r>
              <a:rPr lang="en-US" sz="1000" dirty="0">
                <a:latin typeface="Corbel" charset="0"/>
              </a:rPr>
              <a:t>Mini benchmarks </a:t>
            </a:r>
          </a:p>
          <a:p>
            <a:endParaRPr lang="en-US" sz="1800" dirty="0"/>
          </a:p>
        </p:txBody>
      </p:sp>
      <p:sp>
        <p:nvSpPr>
          <p:cNvPr id="4" name="Slide Number Placeholder 3"/>
          <p:cNvSpPr>
            <a:spLocks noGrp="1"/>
          </p:cNvSpPr>
          <p:nvPr>
            <p:ph type="sldNum" sz="quarter" idx="10"/>
          </p:nvPr>
        </p:nvSpPr>
        <p:spPr/>
        <p:txBody>
          <a:bodyPr/>
          <a:lstStyle/>
          <a:p>
            <a:fld id="{307D8E05-044B-45DB-A59D-9F74C46512B9}"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836245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your colleagues</a:t>
            </a:r>
            <a:r>
              <a:rPr lang="en-US" baseline="0" dirty="0" smtClean="0"/>
              <a:t> are going to share how to get to the SAGE Question bank. </a:t>
            </a:r>
          </a:p>
          <a:p>
            <a:endParaRPr lang="en-US" baseline="0" dirty="0" smtClean="0"/>
          </a:p>
          <a:p>
            <a:r>
              <a:rPr lang="en-US" baseline="0" dirty="0" smtClean="0"/>
              <a:t>Refer to CFA examples</a:t>
            </a:r>
            <a:endParaRPr lang="en-US" dirty="0"/>
          </a:p>
        </p:txBody>
      </p:sp>
      <p:sp>
        <p:nvSpPr>
          <p:cNvPr id="4" name="Slide Number Placeholder 3"/>
          <p:cNvSpPr>
            <a:spLocks noGrp="1"/>
          </p:cNvSpPr>
          <p:nvPr>
            <p:ph type="sldNum" sz="quarter" idx="10"/>
          </p:nvPr>
        </p:nvSpPr>
        <p:spPr/>
        <p:txBody>
          <a:bodyPr/>
          <a:lstStyle/>
          <a:p>
            <a:fld id="{BF962678-2CD5-4E71-B225-8A21992C9608}" type="slidenum">
              <a:rPr lang="en-US" smtClean="0"/>
              <a:t>27</a:t>
            </a:fld>
            <a:endParaRPr lang="en-US" dirty="0"/>
          </a:p>
        </p:txBody>
      </p:sp>
    </p:spTree>
    <p:extLst>
      <p:ext uri="{BB962C8B-B14F-4D97-AF65-F5344CB8AC3E}">
        <p14:creationId xmlns:p14="http://schemas.microsoft.com/office/powerpoint/2010/main" val="3075095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62678-2CD5-4E71-B225-8A21992C9608}" type="slidenum">
              <a:rPr lang="en-US" smtClean="0"/>
              <a:t>28</a:t>
            </a:fld>
            <a:endParaRPr lang="en-US" dirty="0"/>
          </a:p>
        </p:txBody>
      </p:sp>
    </p:spTree>
    <p:extLst>
      <p:ext uri="{BB962C8B-B14F-4D97-AF65-F5344CB8AC3E}">
        <p14:creationId xmlns:p14="http://schemas.microsoft.com/office/powerpoint/2010/main" val="194505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35 minutes</a:t>
            </a:r>
            <a:endParaRPr lang="en-US" dirty="0"/>
          </a:p>
        </p:txBody>
      </p:sp>
      <p:sp>
        <p:nvSpPr>
          <p:cNvPr id="4" name="Slide Number Placeholder 3"/>
          <p:cNvSpPr>
            <a:spLocks noGrp="1"/>
          </p:cNvSpPr>
          <p:nvPr>
            <p:ph type="sldNum" sz="quarter" idx="10"/>
          </p:nvPr>
        </p:nvSpPr>
        <p:spPr/>
        <p:txBody>
          <a:bodyPr/>
          <a:lstStyle/>
          <a:p>
            <a:fld id="{BF962678-2CD5-4E71-B225-8A21992C9608}" type="slidenum">
              <a:rPr lang="en-US" smtClean="0"/>
              <a:t>29</a:t>
            </a:fld>
            <a:endParaRPr lang="en-US" dirty="0"/>
          </a:p>
        </p:txBody>
      </p:sp>
    </p:spTree>
    <p:extLst>
      <p:ext uri="{BB962C8B-B14F-4D97-AF65-F5344CB8AC3E}">
        <p14:creationId xmlns:p14="http://schemas.microsoft.com/office/powerpoint/2010/main" val="2361856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a:t>
            </a:r>
            <a:r>
              <a:rPr lang="en-US" baseline="0" dirty="0" smtClean="0"/>
              <a:t> be demonstrating one method for the development of CFAs, but there may be other resources that you can utilize. Some of your faculty will be demonstrating how to access material on the SAGE format. </a:t>
            </a:r>
            <a:endParaRPr lang="en-US" dirty="0"/>
          </a:p>
        </p:txBody>
      </p:sp>
      <p:sp>
        <p:nvSpPr>
          <p:cNvPr id="4" name="Slide Number Placeholder 3"/>
          <p:cNvSpPr>
            <a:spLocks noGrp="1"/>
          </p:cNvSpPr>
          <p:nvPr>
            <p:ph type="sldNum" sz="quarter" idx="10"/>
          </p:nvPr>
        </p:nvSpPr>
        <p:spPr/>
        <p:txBody>
          <a:bodyPr/>
          <a:lstStyle/>
          <a:p>
            <a:fld id="{BF962678-2CD5-4E71-B225-8A21992C9608}" type="slidenum">
              <a:rPr lang="en-US" smtClean="0"/>
              <a:t>3</a:t>
            </a:fld>
            <a:endParaRPr lang="en-US" dirty="0"/>
          </a:p>
        </p:txBody>
      </p:sp>
    </p:spTree>
    <p:extLst>
      <p:ext uri="{BB962C8B-B14F-4D97-AF65-F5344CB8AC3E}">
        <p14:creationId xmlns:p14="http://schemas.microsoft.com/office/powerpoint/2010/main" val="1335227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62678-2CD5-4E71-B225-8A21992C9608}" type="slidenum">
              <a:rPr lang="en-US" smtClean="0"/>
              <a:t>30</a:t>
            </a:fld>
            <a:endParaRPr lang="en-US" dirty="0"/>
          </a:p>
        </p:txBody>
      </p:sp>
    </p:spTree>
    <p:extLst>
      <p:ext uri="{BB962C8B-B14F-4D97-AF65-F5344CB8AC3E}">
        <p14:creationId xmlns:p14="http://schemas.microsoft.com/office/powerpoint/2010/main" val="2755610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Point</a:t>
            </a:r>
            <a:r>
              <a:rPr lang="en-US" sz="1600" baseline="0" dirty="0" smtClean="0"/>
              <a:t> out that today is their day.  We designed the agenda so that the majority of time will be spending on prioritizing and unpacking standards with your teams. Once they are developed you will be able to utilize them next year as well. Review the agenda. </a:t>
            </a:r>
            <a:endParaRPr lang="en-US" sz="1600" dirty="0"/>
          </a:p>
        </p:txBody>
      </p:sp>
      <p:sp>
        <p:nvSpPr>
          <p:cNvPr id="4" name="Slide Number Placeholder 3"/>
          <p:cNvSpPr>
            <a:spLocks noGrp="1"/>
          </p:cNvSpPr>
          <p:nvPr>
            <p:ph type="sldNum" sz="quarter" idx="10"/>
          </p:nvPr>
        </p:nvSpPr>
        <p:spPr/>
        <p:txBody>
          <a:bodyPr/>
          <a:lstStyle/>
          <a:p>
            <a:fld id="{BF962678-2CD5-4E71-B225-8A21992C9608}" type="slidenum">
              <a:rPr lang="en-US" smtClean="0"/>
              <a:t>4</a:t>
            </a:fld>
            <a:endParaRPr lang="en-US" dirty="0"/>
          </a:p>
        </p:txBody>
      </p:sp>
    </p:spTree>
    <p:extLst>
      <p:ext uri="{BB962C8B-B14F-4D97-AF65-F5344CB8AC3E}">
        <p14:creationId xmlns:p14="http://schemas.microsoft.com/office/powerpoint/2010/main" val="3200225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a:t>
            </a:r>
            <a:r>
              <a:rPr lang="en-US" baseline="0" dirty="0" smtClean="0"/>
              <a:t> the purpose of a PLC.  Highlight CFA sections. Tie into their PLC experience. Talk about collaboration and the problem solving model. The model is focused on teacher decision making. You decide what types of assessments to give, the criteria to grade the CFAs, and the next instructional steps based on the results  of the assessments. </a:t>
            </a:r>
            <a:endParaRPr lang="en-US" dirty="0"/>
          </a:p>
        </p:txBody>
      </p:sp>
      <p:sp>
        <p:nvSpPr>
          <p:cNvPr id="4" name="Slide Number Placeholder 3"/>
          <p:cNvSpPr>
            <a:spLocks noGrp="1"/>
          </p:cNvSpPr>
          <p:nvPr>
            <p:ph type="sldNum" sz="quarter" idx="10"/>
          </p:nvPr>
        </p:nvSpPr>
        <p:spPr/>
        <p:txBody>
          <a:bodyPr/>
          <a:lstStyle/>
          <a:p>
            <a:fld id="{307D8E05-044B-45DB-A59D-9F74C46512B9}" type="slidenum">
              <a:rPr lang="en-US" smtClean="0"/>
              <a:pPr/>
              <a:t>5</a:t>
            </a:fld>
            <a:endParaRPr lang="en-US" dirty="0"/>
          </a:p>
        </p:txBody>
      </p:sp>
    </p:spTree>
    <p:extLst>
      <p:ext uri="{BB962C8B-B14F-4D97-AF65-F5344CB8AC3E}">
        <p14:creationId xmlns:p14="http://schemas.microsoft.com/office/powerpoint/2010/main" val="940678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10 minutes   </a:t>
            </a:r>
            <a:r>
              <a:rPr lang="en-US" dirty="0"/>
              <a:t>(about 1/3 of the standards)</a:t>
            </a:r>
          </a:p>
          <a:p>
            <a:endParaRPr lang="en-US" dirty="0"/>
          </a:p>
        </p:txBody>
      </p:sp>
      <p:sp>
        <p:nvSpPr>
          <p:cNvPr id="4" name="Slide Number Placeholder 3"/>
          <p:cNvSpPr>
            <a:spLocks noGrp="1"/>
          </p:cNvSpPr>
          <p:nvPr>
            <p:ph type="sldNum" sz="quarter" idx="10"/>
          </p:nvPr>
        </p:nvSpPr>
        <p:spPr/>
        <p:txBody>
          <a:bodyPr/>
          <a:lstStyle/>
          <a:p>
            <a:fld id="{BF962678-2CD5-4E71-B225-8A21992C9608}" type="slidenum">
              <a:rPr lang="en-US" smtClean="0"/>
              <a:t>6</a:t>
            </a:fld>
            <a:endParaRPr lang="en-US" dirty="0"/>
          </a:p>
        </p:txBody>
      </p:sp>
    </p:spTree>
    <p:extLst>
      <p:ext uri="{BB962C8B-B14F-4D97-AF65-F5344CB8AC3E}">
        <p14:creationId xmlns:p14="http://schemas.microsoft.com/office/powerpoint/2010/main" val="4020585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minutes</a:t>
            </a:r>
            <a:endParaRPr lang="en-US" dirty="0"/>
          </a:p>
        </p:txBody>
      </p:sp>
      <p:sp>
        <p:nvSpPr>
          <p:cNvPr id="4" name="Slide Number Placeholder 3"/>
          <p:cNvSpPr>
            <a:spLocks noGrp="1"/>
          </p:cNvSpPr>
          <p:nvPr>
            <p:ph type="sldNum" sz="quarter" idx="10"/>
          </p:nvPr>
        </p:nvSpPr>
        <p:spPr/>
        <p:txBody>
          <a:bodyPr/>
          <a:lstStyle/>
          <a:p>
            <a:fld id="{BF962678-2CD5-4E71-B225-8A21992C9608}" type="slidenum">
              <a:rPr lang="en-US" smtClean="0"/>
              <a:t>7</a:t>
            </a:fld>
            <a:endParaRPr lang="en-US" dirty="0"/>
          </a:p>
        </p:txBody>
      </p:sp>
    </p:spTree>
    <p:extLst>
      <p:ext uri="{BB962C8B-B14F-4D97-AF65-F5344CB8AC3E}">
        <p14:creationId xmlns:p14="http://schemas.microsoft.com/office/powerpoint/2010/main" val="770313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62678-2CD5-4E71-B225-8A21992C9608}" type="slidenum">
              <a:rPr lang="en-US" smtClean="0"/>
              <a:t>8</a:t>
            </a:fld>
            <a:endParaRPr lang="en-US" dirty="0"/>
          </a:p>
        </p:txBody>
      </p:sp>
    </p:spTree>
    <p:extLst>
      <p:ext uri="{BB962C8B-B14F-4D97-AF65-F5344CB8AC3E}">
        <p14:creationId xmlns:p14="http://schemas.microsoft.com/office/powerpoint/2010/main" val="523037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962678-2CD5-4E71-B225-8A21992C9608}" type="slidenum">
              <a:rPr lang="en-US" smtClean="0"/>
              <a:t>9</a:t>
            </a:fld>
            <a:endParaRPr lang="en-US" dirty="0"/>
          </a:p>
        </p:txBody>
      </p:sp>
    </p:spTree>
    <p:extLst>
      <p:ext uri="{BB962C8B-B14F-4D97-AF65-F5344CB8AC3E}">
        <p14:creationId xmlns:p14="http://schemas.microsoft.com/office/powerpoint/2010/main" val="2593864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7775AFB3-6146-44E5-A18C-BAE90D0E0503}" type="datetimeFigureOut">
              <a:rPr lang="en-US" smtClean="0"/>
              <a:t>5/30/2017</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D4A8D2C9-8CFF-4C0E-99EE-B3D6E30105EF}" type="slidenum">
              <a:rPr lang="en-US" smtClean="0"/>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618950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775AFB3-6146-44E5-A18C-BAE90D0E0503}" type="datetimeFigureOut">
              <a:rPr lang="en-US" smtClean="0"/>
              <a:t>5/30/2017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A8D2C9-8CFF-4C0E-99EE-B3D6E30105EF}" type="slidenum">
              <a:rPr lang="en-US" smtClean="0"/>
              <a:t>‹#›</a:t>
            </a:fld>
            <a:endParaRPr lang="en-US" dirty="0"/>
          </a:p>
        </p:txBody>
      </p:sp>
    </p:spTree>
    <p:extLst>
      <p:ext uri="{BB962C8B-B14F-4D97-AF65-F5344CB8AC3E}">
        <p14:creationId xmlns:p14="http://schemas.microsoft.com/office/powerpoint/2010/main" val="2154858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775AFB3-6146-44E5-A18C-BAE90D0E0503}" type="datetimeFigureOut">
              <a:rPr lang="en-US" smtClean="0"/>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A8D2C9-8CFF-4C0E-99EE-B3D6E30105EF}" type="slidenum">
              <a:rPr lang="en-US" smtClean="0"/>
              <a:t>‹#›</a:t>
            </a:fld>
            <a:endParaRPr lang="en-US" dirty="0"/>
          </a:p>
        </p:txBody>
      </p:sp>
    </p:spTree>
    <p:extLst>
      <p:ext uri="{BB962C8B-B14F-4D97-AF65-F5344CB8AC3E}">
        <p14:creationId xmlns:p14="http://schemas.microsoft.com/office/powerpoint/2010/main" val="4160898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775AFB3-6146-44E5-A18C-BAE90D0E0503}" type="datetimeFigureOut">
              <a:rPr lang="en-US" smtClean="0"/>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A8D2C9-8CFF-4C0E-99EE-B3D6E30105EF}" type="slidenum">
              <a:rPr lang="en-US" smtClean="0"/>
              <a:t>‹#›</a:t>
            </a:fld>
            <a:endParaRPr lang="en-US" dirty="0"/>
          </a:p>
        </p:txBody>
      </p:sp>
    </p:spTree>
    <p:extLst>
      <p:ext uri="{BB962C8B-B14F-4D97-AF65-F5344CB8AC3E}">
        <p14:creationId xmlns:p14="http://schemas.microsoft.com/office/powerpoint/2010/main" val="577299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775AFB3-6146-44E5-A18C-BAE90D0E0503}" type="datetimeFigureOut">
              <a:rPr lang="en-US" smtClean="0"/>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A8D2C9-8CFF-4C0E-99EE-B3D6E30105EF}" type="slidenum">
              <a:rPr lang="en-US" smtClean="0"/>
              <a:t>‹#›</a:t>
            </a:fld>
            <a:endParaRPr lang="en-US" dirty="0"/>
          </a:p>
        </p:txBody>
      </p:sp>
    </p:spTree>
    <p:extLst>
      <p:ext uri="{BB962C8B-B14F-4D97-AF65-F5344CB8AC3E}">
        <p14:creationId xmlns:p14="http://schemas.microsoft.com/office/powerpoint/2010/main" val="1175472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775AFB3-6146-44E5-A18C-BAE90D0E0503}" type="datetimeFigureOut">
              <a:rPr lang="en-US" smtClean="0"/>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A8D2C9-8CFF-4C0E-99EE-B3D6E30105EF}" type="slidenum">
              <a:rPr lang="en-US" smtClean="0"/>
              <a:t>‹#›</a:t>
            </a:fld>
            <a:endParaRPr lang="en-US" dirty="0"/>
          </a:p>
        </p:txBody>
      </p:sp>
    </p:spTree>
    <p:extLst>
      <p:ext uri="{BB962C8B-B14F-4D97-AF65-F5344CB8AC3E}">
        <p14:creationId xmlns:p14="http://schemas.microsoft.com/office/powerpoint/2010/main" val="2764441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775AFB3-6146-44E5-A18C-BAE90D0E0503}" type="datetimeFigureOut">
              <a:rPr lang="en-US" smtClean="0"/>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A8D2C9-8CFF-4C0E-99EE-B3D6E30105EF}" type="slidenum">
              <a:rPr lang="en-US" smtClean="0"/>
              <a:t>‹#›</a:t>
            </a:fld>
            <a:endParaRPr lang="en-US" dirty="0"/>
          </a:p>
        </p:txBody>
      </p:sp>
    </p:spTree>
    <p:extLst>
      <p:ext uri="{BB962C8B-B14F-4D97-AF65-F5344CB8AC3E}">
        <p14:creationId xmlns:p14="http://schemas.microsoft.com/office/powerpoint/2010/main" val="696402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75AFB3-6146-44E5-A18C-BAE90D0E0503}" type="datetimeFigureOut">
              <a:rPr lang="en-US" smtClean="0"/>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A8D2C9-8CFF-4C0E-99EE-B3D6E30105EF}" type="slidenum">
              <a:rPr lang="en-US" smtClean="0"/>
              <a:t>‹#›</a:t>
            </a:fld>
            <a:endParaRPr lang="en-US" dirty="0"/>
          </a:p>
        </p:txBody>
      </p:sp>
    </p:spTree>
    <p:extLst>
      <p:ext uri="{BB962C8B-B14F-4D97-AF65-F5344CB8AC3E}">
        <p14:creationId xmlns:p14="http://schemas.microsoft.com/office/powerpoint/2010/main" val="2603918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75AFB3-6146-44E5-A18C-BAE90D0E0503}" type="datetimeFigureOut">
              <a:rPr lang="en-US" smtClean="0"/>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A8D2C9-8CFF-4C0E-99EE-B3D6E30105EF}" type="slidenum">
              <a:rPr lang="en-US" smtClean="0"/>
              <a:t>‹#›</a:t>
            </a:fld>
            <a:endParaRPr lang="en-US" dirty="0"/>
          </a:p>
        </p:txBody>
      </p:sp>
    </p:spTree>
    <p:extLst>
      <p:ext uri="{BB962C8B-B14F-4D97-AF65-F5344CB8AC3E}">
        <p14:creationId xmlns:p14="http://schemas.microsoft.com/office/powerpoint/2010/main" val="3035808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7775AFB3-6146-44E5-A18C-BAE90D0E0503}" type="datetimeFigureOut">
              <a:rPr lang="en-US" smtClean="0"/>
              <a:t>5/30/2017</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D4A8D2C9-8CFF-4C0E-99EE-B3D6E30105EF}" type="slidenum">
              <a:rPr lang="en-US" smtClean="0"/>
              <a:t>‹#›</a:t>
            </a:fld>
            <a:endParaRPr lang="en-US" dirty="0"/>
          </a:p>
        </p:txBody>
      </p:sp>
    </p:spTree>
    <p:extLst>
      <p:ext uri="{BB962C8B-B14F-4D97-AF65-F5344CB8AC3E}">
        <p14:creationId xmlns:p14="http://schemas.microsoft.com/office/powerpoint/2010/main" val="273001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775AFB3-6146-44E5-A18C-BAE90D0E0503}" type="datetimeFigureOut">
              <a:rPr lang="en-US" smtClean="0"/>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D4A8D2C9-8CFF-4C0E-99EE-B3D6E30105EF}" type="slidenum">
              <a:rPr lang="en-US" smtClean="0"/>
              <a:t>‹#›</a:t>
            </a:fld>
            <a:endParaRPr lang="en-US" dirty="0"/>
          </a:p>
        </p:txBody>
      </p:sp>
    </p:spTree>
    <p:extLst>
      <p:ext uri="{BB962C8B-B14F-4D97-AF65-F5344CB8AC3E}">
        <p14:creationId xmlns:p14="http://schemas.microsoft.com/office/powerpoint/2010/main" val="4040332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75AFB3-6146-44E5-A18C-BAE90D0E0503}" type="datetimeFigureOut">
              <a:rPr lang="en-US" smtClean="0"/>
              <a:t>5/30/2017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A8D2C9-8CFF-4C0E-99EE-B3D6E30105EF}" type="slidenum">
              <a:rPr lang="en-US" smtClean="0"/>
              <a:t>‹#›</a:t>
            </a:fld>
            <a:endParaRPr lang="en-US" dirty="0"/>
          </a:p>
        </p:txBody>
      </p:sp>
    </p:spTree>
    <p:extLst>
      <p:ext uri="{BB962C8B-B14F-4D97-AF65-F5344CB8AC3E}">
        <p14:creationId xmlns:p14="http://schemas.microsoft.com/office/powerpoint/2010/main" val="2751868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75AFB3-6146-44E5-A18C-BAE90D0E0503}" type="datetimeFigureOut">
              <a:rPr lang="en-US" smtClean="0"/>
              <a:t>5/30/2017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A8D2C9-8CFF-4C0E-99EE-B3D6E30105EF}" type="slidenum">
              <a:rPr lang="en-US" smtClean="0"/>
              <a:t>‹#›</a:t>
            </a:fld>
            <a:endParaRPr lang="en-US" dirty="0"/>
          </a:p>
        </p:txBody>
      </p:sp>
    </p:spTree>
    <p:extLst>
      <p:ext uri="{BB962C8B-B14F-4D97-AF65-F5344CB8AC3E}">
        <p14:creationId xmlns:p14="http://schemas.microsoft.com/office/powerpoint/2010/main" val="3241902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75AFB3-6146-44E5-A18C-BAE90D0E0503}" type="datetimeFigureOut">
              <a:rPr lang="en-US" smtClean="0"/>
              <a:t>5/30/2017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4A8D2C9-8CFF-4C0E-99EE-B3D6E30105EF}" type="slidenum">
              <a:rPr lang="en-US" smtClean="0"/>
              <a:t>‹#›</a:t>
            </a:fld>
            <a:endParaRPr lang="en-US" dirty="0"/>
          </a:p>
        </p:txBody>
      </p:sp>
    </p:spTree>
    <p:extLst>
      <p:ext uri="{BB962C8B-B14F-4D97-AF65-F5344CB8AC3E}">
        <p14:creationId xmlns:p14="http://schemas.microsoft.com/office/powerpoint/2010/main" val="162158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5AFB3-6146-44E5-A18C-BAE90D0E0503}" type="datetimeFigureOut">
              <a:rPr lang="en-US" smtClean="0"/>
              <a:t>5/30/2017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4A8D2C9-8CFF-4C0E-99EE-B3D6E30105EF}" type="slidenum">
              <a:rPr lang="en-US" smtClean="0"/>
              <a:t>‹#›</a:t>
            </a:fld>
            <a:endParaRPr lang="en-US" dirty="0"/>
          </a:p>
        </p:txBody>
      </p:sp>
    </p:spTree>
    <p:extLst>
      <p:ext uri="{BB962C8B-B14F-4D97-AF65-F5344CB8AC3E}">
        <p14:creationId xmlns:p14="http://schemas.microsoft.com/office/powerpoint/2010/main" val="249936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775AFB3-6146-44E5-A18C-BAE90D0E0503}" type="datetimeFigureOut">
              <a:rPr lang="en-US" smtClean="0"/>
              <a:t>5/30/2017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A8D2C9-8CFF-4C0E-99EE-B3D6E30105EF}" type="slidenum">
              <a:rPr lang="en-US" smtClean="0"/>
              <a:t>‹#›</a:t>
            </a:fld>
            <a:endParaRPr lang="en-US" dirty="0"/>
          </a:p>
        </p:txBody>
      </p:sp>
    </p:spTree>
    <p:extLst>
      <p:ext uri="{BB962C8B-B14F-4D97-AF65-F5344CB8AC3E}">
        <p14:creationId xmlns:p14="http://schemas.microsoft.com/office/powerpoint/2010/main" val="2176747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775AFB3-6146-44E5-A18C-BAE90D0E0503}" type="datetimeFigureOut">
              <a:rPr lang="en-US" smtClean="0"/>
              <a:t>5/30/2017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A8D2C9-8CFF-4C0E-99EE-B3D6E30105EF}" type="slidenum">
              <a:rPr lang="en-US" smtClean="0"/>
              <a:t>‹#›</a:t>
            </a:fld>
            <a:endParaRPr lang="en-US" dirty="0"/>
          </a:p>
        </p:txBody>
      </p:sp>
    </p:spTree>
    <p:extLst>
      <p:ext uri="{BB962C8B-B14F-4D97-AF65-F5344CB8AC3E}">
        <p14:creationId xmlns:p14="http://schemas.microsoft.com/office/powerpoint/2010/main" val="3021723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75AFB3-6146-44E5-A18C-BAE90D0E0503}" type="datetimeFigureOut">
              <a:rPr lang="en-US" smtClean="0"/>
              <a:t>5/30/2017</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4A8D2C9-8CFF-4C0E-99EE-B3D6E30105EF}" type="slidenum">
              <a:rPr lang="en-US" smtClean="0"/>
              <a:t>‹#›</a:t>
            </a:fld>
            <a:endParaRPr lang="en-US" dirty="0"/>
          </a:p>
        </p:txBody>
      </p:sp>
    </p:spTree>
    <p:extLst>
      <p:ext uri="{BB962C8B-B14F-4D97-AF65-F5344CB8AC3E}">
        <p14:creationId xmlns:p14="http://schemas.microsoft.com/office/powerpoint/2010/main" val="12585055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14800" y="609600"/>
            <a:ext cx="2819400" cy="3598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3"/>
          <p:cNvSpPr>
            <a:spLocks noGrp="1"/>
          </p:cNvSpPr>
          <p:nvPr>
            <p:ph type="ctrTitle"/>
          </p:nvPr>
        </p:nvSpPr>
        <p:spPr>
          <a:xfrm>
            <a:off x="1524000" y="1066800"/>
            <a:ext cx="7620000" cy="3951762"/>
          </a:xfrm>
        </p:spPr>
        <p:txBody>
          <a:bodyPr>
            <a:noAutofit/>
          </a:bodyPr>
          <a:lstStyle/>
          <a:p>
            <a:pPr algn="l"/>
            <a:r>
              <a:rPr lang="en-US" sz="3200" dirty="0" smtClean="0"/>
              <a:t/>
            </a:r>
            <a:br>
              <a:rPr lang="en-US" sz="3200" dirty="0" smtClean="0"/>
            </a:br>
            <a:r>
              <a:rPr lang="en-US" sz="3200" dirty="0" smtClean="0"/>
              <a:t>   “Prioritizing and Unpacking the Standards”</a:t>
            </a:r>
            <a:endParaRPr lang="en-US" sz="3200" dirty="0"/>
          </a:p>
        </p:txBody>
      </p:sp>
      <p:sp>
        <p:nvSpPr>
          <p:cNvPr id="5" name="Subtitle 4"/>
          <p:cNvSpPr>
            <a:spLocks noGrp="1"/>
          </p:cNvSpPr>
          <p:nvPr>
            <p:ph type="subTitle" idx="1"/>
          </p:nvPr>
        </p:nvSpPr>
        <p:spPr>
          <a:xfrm>
            <a:off x="2286000" y="5181600"/>
            <a:ext cx="6172200" cy="1371600"/>
          </a:xfrm>
        </p:spPr>
        <p:txBody>
          <a:bodyPr>
            <a:normAutofit/>
          </a:bodyPr>
          <a:lstStyle/>
          <a:p>
            <a:pPr algn="ctr"/>
            <a:r>
              <a:rPr lang="en-US" sz="1200" dirty="0" smtClean="0"/>
              <a:t>Presented by Jill Hale and Alison Frye</a:t>
            </a:r>
            <a:endParaRPr lang="en-US" sz="1200" dirty="0"/>
          </a:p>
          <a:p>
            <a:pPr algn="l"/>
            <a:r>
              <a:rPr lang="en-US" sz="1200" dirty="0" smtClean="0"/>
              <a:t>                                                             Granite School District</a:t>
            </a:r>
          </a:p>
          <a:p>
            <a:pPr algn="l"/>
            <a:r>
              <a:rPr lang="en-US" sz="1200" dirty="0" smtClean="0"/>
              <a:t>                                                             Valley Crest Elementary School </a:t>
            </a:r>
            <a:endParaRPr lang="en-US" sz="1200" dirty="0"/>
          </a:p>
          <a:p>
            <a:pPr algn="l"/>
            <a:r>
              <a:rPr lang="en-US" sz="1200" dirty="0" smtClean="0"/>
              <a:t>                                                             October 28, 2016</a:t>
            </a:r>
            <a:endParaRPr lang="en-US" sz="1200" dirty="0"/>
          </a:p>
        </p:txBody>
      </p:sp>
    </p:spTree>
    <p:extLst>
      <p:ext uri="{BB962C8B-B14F-4D97-AF65-F5344CB8AC3E}">
        <p14:creationId xmlns:p14="http://schemas.microsoft.com/office/powerpoint/2010/main" val="1814093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graniteschools.org/curriculuminstruction/wp-content/uploads/sites/29/2014/08/Math-El - Windows Internet Explorer"/>
          <p:cNvPicPr>
            <a:picLocks noChangeAspect="1"/>
          </p:cNvPicPr>
          <p:nvPr/>
        </p:nvPicPr>
        <p:blipFill rotWithShape="1">
          <a:blip r:embed="rId3">
            <a:extLst>
              <a:ext uri="{28A0092B-C50C-407E-A947-70E740481C1C}">
                <a14:useLocalDpi xmlns:a14="http://schemas.microsoft.com/office/drawing/2010/main" val="0"/>
              </a:ext>
            </a:extLst>
          </a:blip>
          <a:srcRect l="7480" t="11036" r="5689" b="6513"/>
          <a:stretch/>
        </p:blipFill>
        <p:spPr>
          <a:xfrm>
            <a:off x="830317" y="756745"/>
            <a:ext cx="7641022" cy="5654565"/>
          </a:xfrm>
          <a:prstGeom prst="rect">
            <a:avLst/>
          </a:prstGeom>
        </p:spPr>
      </p:pic>
    </p:spTree>
    <p:extLst>
      <p:ext uri="{BB962C8B-B14F-4D97-AF65-F5344CB8AC3E}">
        <p14:creationId xmlns:p14="http://schemas.microsoft.com/office/powerpoint/2010/main" val="2350704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8493" y="389036"/>
            <a:ext cx="6629400" cy="646331"/>
          </a:xfrm>
          <a:prstGeom prst="rect">
            <a:avLst/>
          </a:prstGeom>
          <a:noFill/>
        </p:spPr>
        <p:txBody>
          <a:bodyPr wrap="square" rtlCol="0">
            <a:spAutoFit/>
          </a:bodyPr>
          <a:lstStyle/>
          <a:p>
            <a:pPr algn="ctr"/>
            <a:r>
              <a:rPr lang="en-US" sz="3600" b="1" dirty="0" smtClean="0">
                <a:solidFill>
                  <a:srgbClr val="1F497D">
                    <a:lumMod val="75000"/>
                  </a:srgbClr>
                </a:solidFill>
              </a:rPr>
              <a:t>GSD MATH PACING MAP</a:t>
            </a:r>
            <a:endParaRPr lang="en-US" sz="3600" b="1" dirty="0">
              <a:solidFill>
                <a:srgbClr val="1F497D">
                  <a:lumMod val="75000"/>
                </a:srgbClr>
              </a:solidFill>
            </a:endParaRPr>
          </a:p>
        </p:txBody>
      </p:sp>
      <p:pic>
        <p:nvPicPr>
          <p:cNvPr id="2" name="Picture 1"/>
          <p:cNvPicPr>
            <a:picLocks noChangeAspect="1"/>
          </p:cNvPicPr>
          <p:nvPr/>
        </p:nvPicPr>
        <p:blipFill>
          <a:blip r:embed="rId3"/>
          <a:stretch>
            <a:fillRect/>
          </a:stretch>
        </p:blipFill>
        <p:spPr>
          <a:xfrm>
            <a:off x="1218492" y="1143000"/>
            <a:ext cx="7267157" cy="4949369"/>
          </a:xfrm>
          <a:prstGeom prst="rect">
            <a:avLst/>
          </a:prstGeom>
        </p:spPr>
      </p:pic>
    </p:spTree>
    <p:extLst>
      <p:ext uri="{BB962C8B-B14F-4D97-AF65-F5344CB8AC3E}">
        <p14:creationId xmlns:p14="http://schemas.microsoft.com/office/powerpoint/2010/main" val="3231246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0"/>
            <a:ext cx="7704667" cy="1981200"/>
          </a:xfrm>
        </p:spPr>
        <p:txBody>
          <a:bodyPr/>
          <a:lstStyle/>
          <a:p>
            <a:r>
              <a:rPr lang="en-US" dirty="0" smtClean="0"/>
              <a:t>Mapping Example</a:t>
            </a:r>
            <a:endParaRPr lang="en-US" dirty="0"/>
          </a:p>
        </p:txBody>
      </p:sp>
      <p:pic>
        <p:nvPicPr>
          <p:cNvPr id="4" name="Content Placeholder 3"/>
          <p:cNvPicPr>
            <a:picLocks noGrp="1" noChangeAspect="1"/>
          </p:cNvPicPr>
          <p:nvPr>
            <p:ph idx="1"/>
          </p:nvPr>
        </p:nvPicPr>
        <p:blipFill>
          <a:blip r:embed="rId3"/>
          <a:stretch>
            <a:fillRect/>
          </a:stretch>
        </p:blipFill>
        <p:spPr>
          <a:xfrm>
            <a:off x="1176866" y="1524000"/>
            <a:ext cx="7315200" cy="4493041"/>
          </a:xfrm>
          <a:prstGeom prst="rect">
            <a:avLst/>
          </a:prstGeom>
        </p:spPr>
      </p:pic>
    </p:spTree>
    <p:extLst>
      <p:ext uri="{BB962C8B-B14F-4D97-AF65-F5344CB8AC3E}">
        <p14:creationId xmlns:p14="http://schemas.microsoft.com/office/powerpoint/2010/main" val="3639237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124200"/>
            <a:ext cx="8991600" cy="1101187"/>
          </a:xfrm>
          <a:prstGeom prst="rect">
            <a:avLst/>
          </a:prstGeom>
        </p:spPr>
      </p:pic>
      <p:sp>
        <p:nvSpPr>
          <p:cNvPr id="4" name="TextBox 3"/>
          <p:cNvSpPr txBox="1"/>
          <p:nvPr/>
        </p:nvSpPr>
        <p:spPr>
          <a:xfrm>
            <a:off x="152400" y="3886201"/>
            <a:ext cx="838200" cy="228600"/>
          </a:xfrm>
          <a:prstGeom prst="rect">
            <a:avLst/>
          </a:prstGeom>
          <a:solidFill>
            <a:schemeClr val="bg1"/>
          </a:solidFill>
        </p:spPr>
        <p:txBody>
          <a:bodyPr wrap="square" rtlCol="0">
            <a:spAutoFit/>
          </a:bodyPr>
          <a:lstStyle/>
          <a:p>
            <a:endParaRPr lang="en-US" dirty="0"/>
          </a:p>
        </p:txBody>
      </p:sp>
      <p:sp>
        <p:nvSpPr>
          <p:cNvPr id="5" name="Title 4"/>
          <p:cNvSpPr>
            <a:spLocks noGrp="1"/>
          </p:cNvSpPr>
          <p:nvPr>
            <p:ph type="title"/>
          </p:nvPr>
        </p:nvSpPr>
        <p:spPr/>
        <p:txBody>
          <a:bodyPr/>
          <a:lstStyle/>
          <a:p>
            <a:r>
              <a:rPr lang="en-US" dirty="0" smtClean="0"/>
              <a:t>Granite Benchmark </a:t>
            </a:r>
            <a:br>
              <a:rPr lang="en-US" dirty="0" smtClean="0"/>
            </a:br>
            <a:r>
              <a:rPr lang="en-US" dirty="0" smtClean="0"/>
              <a:t>Standards’ Report</a:t>
            </a:r>
            <a:endParaRPr lang="en-US" dirty="0"/>
          </a:p>
        </p:txBody>
      </p:sp>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4264868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566" y="5787"/>
            <a:ext cx="7704667" cy="1981200"/>
          </a:xfrm>
        </p:spPr>
        <p:txBody>
          <a:bodyPr>
            <a:normAutofit/>
          </a:bodyPr>
          <a:lstStyle/>
          <a:p>
            <a:pPr algn="ctr"/>
            <a:r>
              <a:rPr lang="en-US" sz="4000" b="1" dirty="0" smtClean="0"/>
              <a:t>Learning Task </a:t>
            </a:r>
            <a:endParaRPr lang="en-US" sz="4000" b="1" dirty="0"/>
          </a:p>
        </p:txBody>
      </p:sp>
      <p:sp>
        <p:nvSpPr>
          <p:cNvPr id="3" name="Content Placeholder 2"/>
          <p:cNvSpPr>
            <a:spLocks noGrp="1"/>
          </p:cNvSpPr>
          <p:nvPr>
            <p:ph idx="1"/>
          </p:nvPr>
        </p:nvSpPr>
        <p:spPr>
          <a:xfrm>
            <a:off x="838200" y="1905000"/>
            <a:ext cx="8081434" cy="4873752"/>
          </a:xfrm>
        </p:spPr>
        <p:txBody>
          <a:bodyPr>
            <a:normAutofit/>
          </a:bodyPr>
          <a:lstStyle/>
          <a:p>
            <a:pPr marL="0" indent="0">
              <a:buNone/>
            </a:pPr>
            <a:r>
              <a:rPr lang="en-US" dirty="0" smtClean="0">
                <a:solidFill>
                  <a:schemeClr val="accent1">
                    <a:lumMod val="75000"/>
                  </a:schemeClr>
                </a:solidFill>
              </a:rPr>
              <a:t> </a:t>
            </a:r>
            <a:r>
              <a:rPr lang="en-US" b="1" dirty="0" smtClean="0">
                <a:solidFill>
                  <a:schemeClr val="accent1">
                    <a:lumMod val="75000"/>
                  </a:schemeClr>
                </a:solidFill>
              </a:rPr>
              <a:t>  </a:t>
            </a:r>
            <a:r>
              <a:rPr lang="en-US" sz="2200" b="1" u="sng" dirty="0" smtClean="0"/>
              <a:t>Mapping Continued</a:t>
            </a:r>
          </a:p>
          <a:p>
            <a:pPr lvl="1"/>
            <a:r>
              <a:rPr lang="en-US" dirty="0" smtClean="0"/>
              <a:t>Map out your identified standards on the Quarterly Template, include:</a:t>
            </a:r>
          </a:p>
          <a:p>
            <a:pPr lvl="2"/>
            <a:r>
              <a:rPr lang="en-US" dirty="0" smtClean="0"/>
              <a:t> Math standards</a:t>
            </a:r>
          </a:p>
          <a:p>
            <a:pPr lvl="2"/>
            <a:r>
              <a:rPr lang="en-US" dirty="0" smtClean="0"/>
              <a:t>Go Math! Unit</a:t>
            </a:r>
          </a:p>
          <a:p>
            <a:pPr lvl="2"/>
            <a:r>
              <a:rPr lang="en-US" dirty="0" smtClean="0"/>
              <a:t>Pre Math Benchmark results</a:t>
            </a:r>
          </a:p>
          <a:p>
            <a:pPr lvl="2"/>
            <a:r>
              <a:rPr lang="en-US" dirty="0" smtClean="0"/>
              <a:t>Fill in the timeline as you meet through the year</a:t>
            </a:r>
          </a:p>
          <a:p>
            <a:pPr marL="914400" lvl="2" indent="0">
              <a:buNone/>
            </a:pPr>
            <a:endParaRPr lang="en-US" dirty="0"/>
          </a:p>
          <a:p>
            <a:pPr lvl="1"/>
            <a:endParaRPr lang="en-US" dirty="0" smtClean="0"/>
          </a:p>
          <a:p>
            <a:endParaRPr lang="en-US" dirty="0" smtClean="0"/>
          </a:p>
          <a:p>
            <a:endParaRPr lang="en-US" dirty="0"/>
          </a:p>
        </p:txBody>
      </p:sp>
    </p:spTree>
    <p:extLst>
      <p:ext uri="{BB962C8B-B14F-4D97-AF65-F5344CB8AC3E}">
        <p14:creationId xmlns:p14="http://schemas.microsoft.com/office/powerpoint/2010/main" val="3734391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7000"/>
            <a:ext cx="7704667" cy="1981200"/>
          </a:xfrm>
        </p:spPr>
        <p:txBody>
          <a:bodyPr>
            <a:normAutofit/>
          </a:bodyPr>
          <a:lstStyle/>
          <a:p>
            <a:endParaRPr lang="en-US" sz="6600" dirty="0"/>
          </a:p>
        </p:txBody>
      </p:sp>
      <p:sp>
        <p:nvSpPr>
          <p:cNvPr id="3" name="Content Placeholder 2"/>
          <p:cNvSpPr>
            <a:spLocks noGrp="1"/>
          </p:cNvSpPr>
          <p:nvPr>
            <p:ph idx="1"/>
          </p:nvPr>
        </p:nvSpPr>
        <p:spPr>
          <a:xfrm>
            <a:off x="533467" y="3533974"/>
            <a:ext cx="7704667" cy="2723216"/>
          </a:xfrm>
        </p:spPr>
        <p:txBody>
          <a:bodyPr/>
          <a:lstStyle/>
          <a:p>
            <a:pPr marL="0" indent="0">
              <a:buNone/>
            </a:pPr>
            <a:r>
              <a:rPr lang="en-US" dirty="0" smtClean="0"/>
              <a:t>                                              </a:t>
            </a:r>
          </a:p>
          <a:p>
            <a:pPr marL="0" indent="0" algn="ctr">
              <a:buNone/>
            </a:pPr>
            <a:endParaRPr lang="en-US" dirty="0" smtClean="0"/>
          </a:p>
          <a:p>
            <a:pPr marL="0" indent="0" algn="ctr">
              <a:buNone/>
            </a:pPr>
            <a:r>
              <a:rPr lang="en-US" i="1" dirty="0" smtClean="0"/>
              <a:t>                15 minutes</a:t>
            </a:r>
            <a:endParaRPr lang="en-US" i="1" dirty="0"/>
          </a:p>
        </p:txBody>
      </p:sp>
      <p:pic>
        <p:nvPicPr>
          <p:cNvPr id="5" name="Picture 4"/>
          <p:cNvPicPr>
            <a:picLocks noChangeAspect="1"/>
          </p:cNvPicPr>
          <p:nvPr/>
        </p:nvPicPr>
        <p:blipFill>
          <a:blip r:embed="rId3"/>
          <a:stretch>
            <a:fillRect/>
          </a:stretch>
        </p:blipFill>
        <p:spPr>
          <a:xfrm>
            <a:off x="1600200" y="864221"/>
            <a:ext cx="6468397" cy="4031361"/>
          </a:xfrm>
          <a:prstGeom prst="rect">
            <a:avLst/>
          </a:prstGeom>
          <a:ln>
            <a:noFill/>
          </a:ln>
          <a:effectLst>
            <a:softEdge rad="112500"/>
          </a:effectLst>
        </p:spPr>
      </p:pic>
    </p:spTree>
    <p:extLst>
      <p:ext uri="{BB962C8B-B14F-4D97-AF65-F5344CB8AC3E}">
        <p14:creationId xmlns:p14="http://schemas.microsoft.com/office/powerpoint/2010/main" val="751137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a:t>
            </a:r>
            <a:r>
              <a:rPr lang="en-US" b="1" dirty="0" smtClean="0"/>
              <a:t>Unpacking Your</a:t>
            </a:r>
            <a:br>
              <a:rPr lang="en-US" b="1" dirty="0" smtClean="0"/>
            </a:br>
            <a:r>
              <a:rPr lang="en-US" b="1" dirty="0" smtClean="0"/>
              <a:t>             Essential Standards</a:t>
            </a:r>
            <a:endParaRPr lang="en-US" b="1"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1273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Unpack the Standards?</a:t>
            </a:r>
            <a:endParaRPr lang="en-US" dirty="0"/>
          </a:p>
        </p:txBody>
      </p:sp>
      <p:sp>
        <p:nvSpPr>
          <p:cNvPr id="3" name="Content Placeholder 2"/>
          <p:cNvSpPr>
            <a:spLocks noGrp="1"/>
          </p:cNvSpPr>
          <p:nvPr>
            <p:ph idx="1"/>
          </p:nvPr>
        </p:nvSpPr>
        <p:spPr>
          <a:xfrm>
            <a:off x="979311" y="1981200"/>
            <a:ext cx="7704667" cy="3332816"/>
          </a:xfrm>
        </p:spPr>
        <p:txBody>
          <a:bodyPr>
            <a:normAutofit fontScale="92500" lnSpcReduction="10000"/>
          </a:bodyPr>
          <a:lstStyle/>
          <a:p>
            <a:pPr marL="0" indent="0">
              <a:buNone/>
            </a:pPr>
            <a:r>
              <a:rPr lang="en-US" dirty="0" smtClean="0"/>
              <a:t>“</a:t>
            </a:r>
            <a:r>
              <a:rPr lang="en-US" sz="2600" dirty="0" smtClean="0"/>
              <a:t>You </a:t>
            </a:r>
            <a:r>
              <a:rPr lang="en-US" sz="2600" dirty="0"/>
              <a:t>see, I'm really kind of worried that we will spend our time in committees and groups of teachers analyzing the standards for other people when the real learning for teachers comes from doing it for </a:t>
            </a:r>
            <a:r>
              <a:rPr lang="en-US" sz="2600" dirty="0" smtClean="0"/>
              <a:t>myself…- </a:t>
            </a:r>
            <a:r>
              <a:rPr lang="en-US" sz="2600" dirty="0"/>
              <a:t>asking MYSELF </a:t>
            </a:r>
            <a:r>
              <a:rPr lang="en-US" sz="2600" b="1" dirty="0"/>
              <a:t>what I know, what I need to know, what my students know and what they need to know </a:t>
            </a:r>
            <a:r>
              <a:rPr lang="en-US" sz="2600" dirty="0"/>
              <a:t>- - it's about tailoring our work with the Common Core to MY students and YOUR </a:t>
            </a:r>
            <a:r>
              <a:rPr lang="en-US" sz="2600" dirty="0" smtClean="0"/>
              <a:t>students.”  </a:t>
            </a:r>
            <a:r>
              <a:rPr lang="en-US" sz="2200" i="1" dirty="0" smtClean="0"/>
              <a:t>	Jill Jackson</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687660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9815" y="1981200"/>
            <a:ext cx="8251785" cy="2062103"/>
          </a:xfrm>
          <a:prstGeom prst="rect">
            <a:avLst/>
          </a:prstGeom>
          <a:ln w="38100">
            <a:solidFill>
              <a:schemeClr val="tx2">
                <a:lumMod val="75000"/>
              </a:schemeClr>
            </a:solidFill>
          </a:ln>
        </p:spPr>
        <p:txBody>
          <a:bodyPr wrap="square">
            <a:spAutoFit/>
          </a:bodyPr>
          <a:lstStyle/>
          <a:p>
            <a:r>
              <a:rPr lang="en-US" sz="3200" dirty="0"/>
              <a:t>3.NF.3b </a:t>
            </a:r>
            <a:r>
              <a:rPr lang="en-US" sz="3200" dirty="0">
                <a:solidFill>
                  <a:srgbClr val="FF0000"/>
                </a:solidFill>
              </a:rPr>
              <a:t>Recognize</a:t>
            </a:r>
            <a:r>
              <a:rPr lang="en-US" sz="3200" dirty="0"/>
              <a:t> and </a:t>
            </a:r>
            <a:r>
              <a:rPr lang="en-US" sz="3200" dirty="0">
                <a:solidFill>
                  <a:srgbClr val="FF0000"/>
                </a:solidFill>
              </a:rPr>
              <a:t>generate</a:t>
            </a:r>
            <a:r>
              <a:rPr lang="en-US" sz="3200" dirty="0"/>
              <a:t> </a:t>
            </a:r>
            <a:r>
              <a:rPr lang="en-US" sz="3200" u="sng" dirty="0"/>
              <a:t>simple equivalent </a:t>
            </a:r>
            <a:r>
              <a:rPr lang="en-US" sz="3200" u="sng" dirty="0" smtClean="0"/>
              <a:t>fractions</a:t>
            </a:r>
            <a:r>
              <a:rPr lang="en-US" sz="3200" dirty="0" smtClean="0"/>
              <a:t>, e</a:t>
            </a:r>
            <a:r>
              <a:rPr lang="en-US" sz="3200" dirty="0"/>
              <a:t>. g. </a:t>
            </a:r>
            <a:r>
              <a:rPr lang="en-US" sz="3200" dirty="0" smtClean="0"/>
              <a:t>1/2=2/4</a:t>
            </a:r>
            <a:r>
              <a:rPr lang="en-US" sz="3200" dirty="0"/>
              <a:t>, </a:t>
            </a:r>
            <a:r>
              <a:rPr lang="en-US" sz="3200" dirty="0" smtClean="0"/>
              <a:t>4/6=2/3</a:t>
            </a:r>
            <a:r>
              <a:rPr lang="en-US" sz="3200" dirty="0"/>
              <a:t>. </a:t>
            </a:r>
            <a:r>
              <a:rPr lang="en-US" sz="3200" dirty="0" smtClean="0">
                <a:solidFill>
                  <a:srgbClr val="FF0000"/>
                </a:solidFill>
              </a:rPr>
              <a:t>Explain </a:t>
            </a:r>
            <a:r>
              <a:rPr lang="en-US" sz="3200" dirty="0">
                <a:solidFill>
                  <a:srgbClr val="FF0000"/>
                </a:solidFill>
              </a:rPr>
              <a:t>why </a:t>
            </a:r>
            <a:r>
              <a:rPr lang="en-US" sz="3200" dirty="0"/>
              <a:t>the </a:t>
            </a:r>
            <a:r>
              <a:rPr lang="en-US" sz="3200" u="sng" dirty="0"/>
              <a:t>fractions are </a:t>
            </a:r>
            <a:r>
              <a:rPr lang="en-US" sz="3200" u="sng" dirty="0" smtClean="0"/>
              <a:t>equivalent</a:t>
            </a:r>
            <a:r>
              <a:rPr lang="en-US" sz="3200" dirty="0" smtClean="0"/>
              <a:t>, e.g. by </a:t>
            </a:r>
            <a:r>
              <a:rPr lang="en-US" sz="3200" dirty="0">
                <a:solidFill>
                  <a:srgbClr val="FF0000"/>
                </a:solidFill>
              </a:rPr>
              <a:t>using</a:t>
            </a:r>
            <a:r>
              <a:rPr lang="en-US" sz="3200" dirty="0"/>
              <a:t> a </a:t>
            </a:r>
            <a:r>
              <a:rPr lang="en-US" sz="3200" u="sng" dirty="0"/>
              <a:t>visual fraction model</a:t>
            </a:r>
            <a:r>
              <a:rPr lang="en-US" sz="3200" dirty="0"/>
              <a:t>.</a:t>
            </a:r>
          </a:p>
        </p:txBody>
      </p:sp>
      <p:sp>
        <p:nvSpPr>
          <p:cNvPr id="3" name="TextBox 2"/>
          <p:cNvSpPr txBox="1"/>
          <p:nvPr/>
        </p:nvSpPr>
        <p:spPr>
          <a:xfrm>
            <a:off x="1219200" y="762000"/>
            <a:ext cx="6644768" cy="584775"/>
          </a:xfrm>
          <a:prstGeom prst="rect">
            <a:avLst/>
          </a:prstGeom>
          <a:noFill/>
        </p:spPr>
        <p:txBody>
          <a:bodyPr wrap="none" rtlCol="0">
            <a:spAutoFit/>
          </a:bodyPr>
          <a:lstStyle/>
          <a:p>
            <a:r>
              <a:rPr lang="en-US" sz="3200" b="1" dirty="0" smtClean="0">
                <a:solidFill>
                  <a:schemeClr val="tx2">
                    <a:lumMod val="75000"/>
                  </a:schemeClr>
                </a:solidFill>
                <a:latin typeface="+mj-lt"/>
              </a:rPr>
              <a:t>IDENTIFIED ESSENTIAL STANDARD</a:t>
            </a:r>
            <a:endParaRPr lang="en-US" sz="3200" b="1" dirty="0">
              <a:solidFill>
                <a:schemeClr val="tx2">
                  <a:lumMod val="75000"/>
                </a:schemeClr>
              </a:solidFill>
              <a:latin typeface="+mj-lt"/>
            </a:endParaRPr>
          </a:p>
        </p:txBody>
      </p:sp>
    </p:spTree>
    <p:extLst>
      <p:ext uri="{BB962C8B-B14F-4D97-AF65-F5344CB8AC3E}">
        <p14:creationId xmlns:p14="http://schemas.microsoft.com/office/powerpoint/2010/main" val="305085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01000" cy="1295400"/>
          </a:xfrm>
        </p:spPr>
        <p:txBody>
          <a:bodyPr>
            <a:normAutofit fontScale="90000"/>
          </a:bodyPr>
          <a:lstStyle/>
          <a:p>
            <a:pPr algn="ctr"/>
            <a:r>
              <a:rPr lang="en-US" dirty="0" smtClean="0"/>
              <a:t/>
            </a:r>
            <a:br>
              <a:rPr lang="en-US" dirty="0" smtClean="0"/>
            </a:br>
            <a:r>
              <a:rPr lang="en-US" dirty="0" smtClean="0"/>
              <a:t>Depth of Knowledge (DOK)</a:t>
            </a:r>
            <a:r>
              <a:rPr lang="en-US" dirty="0"/>
              <a:t/>
            </a:r>
            <a:br>
              <a:rPr lang="en-US" dirty="0"/>
            </a:br>
            <a:endParaRPr lang="en-US" dirty="0"/>
          </a:p>
        </p:txBody>
      </p:sp>
      <p:sp>
        <p:nvSpPr>
          <p:cNvPr id="3" name="Content Placeholder 2"/>
          <p:cNvSpPr>
            <a:spLocks noGrp="1"/>
          </p:cNvSpPr>
          <p:nvPr>
            <p:ph idx="1"/>
          </p:nvPr>
        </p:nvSpPr>
        <p:spPr>
          <a:xfrm>
            <a:off x="982133" y="1524000"/>
            <a:ext cx="8009467" cy="5105400"/>
          </a:xfrm>
        </p:spPr>
        <p:txBody>
          <a:bodyPr>
            <a:normAutofit fontScale="40000" lnSpcReduction="20000"/>
          </a:bodyPr>
          <a:lstStyle/>
          <a:p>
            <a:pPr>
              <a:lnSpc>
                <a:spcPct val="200000"/>
              </a:lnSpc>
            </a:pPr>
            <a:r>
              <a:rPr lang="en-US" sz="3500" b="1" dirty="0"/>
              <a:t>Level 1: Recall and </a:t>
            </a:r>
            <a:r>
              <a:rPr lang="en-US" sz="3500" b="1" dirty="0" smtClean="0"/>
              <a:t>Reproduction</a:t>
            </a:r>
          </a:p>
          <a:p>
            <a:pPr lvl="1">
              <a:lnSpc>
                <a:spcPct val="200000"/>
              </a:lnSpc>
            </a:pPr>
            <a:r>
              <a:rPr lang="en-US" sz="3500" dirty="0" smtClean="0">
                <a:ea typeface="Calibri"/>
                <a:cs typeface="Times New Roman"/>
              </a:rPr>
              <a:t>Determine </a:t>
            </a:r>
            <a:r>
              <a:rPr lang="en-US" sz="3500" dirty="0">
                <a:ea typeface="Calibri"/>
                <a:cs typeface="Times New Roman"/>
              </a:rPr>
              <a:t>the perimeter or area of rectangles given a drawing or </a:t>
            </a:r>
            <a:r>
              <a:rPr lang="en-US" sz="3500" dirty="0" smtClean="0">
                <a:ea typeface="Calibri"/>
                <a:cs typeface="Times New Roman"/>
              </a:rPr>
              <a:t>labels</a:t>
            </a:r>
            <a:endParaRPr lang="en-US" sz="3500" b="1" dirty="0" smtClean="0"/>
          </a:p>
          <a:p>
            <a:pPr>
              <a:lnSpc>
                <a:spcPct val="200000"/>
              </a:lnSpc>
            </a:pPr>
            <a:r>
              <a:rPr lang="en-US" sz="3500" b="1" dirty="0" smtClean="0"/>
              <a:t>Level </a:t>
            </a:r>
            <a:r>
              <a:rPr lang="en-US" sz="3500" b="1" dirty="0"/>
              <a:t>2: Skills &amp; </a:t>
            </a:r>
            <a:r>
              <a:rPr lang="en-US" sz="3500" b="1" dirty="0" smtClean="0"/>
              <a:t>Concepts</a:t>
            </a:r>
          </a:p>
          <a:p>
            <a:pPr lvl="1">
              <a:lnSpc>
                <a:spcPct val="200000"/>
              </a:lnSpc>
            </a:pPr>
            <a:r>
              <a:rPr lang="en-US" sz="3500" dirty="0" smtClean="0">
                <a:ea typeface="Calibri"/>
                <a:cs typeface="Times New Roman"/>
              </a:rPr>
              <a:t>Classify </a:t>
            </a:r>
            <a:r>
              <a:rPr lang="en-US" sz="3500" dirty="0">
                <a:ea typeface="Calibri"/>
                <a:cs typeface="Times New Roman"/>
              </a:rPr>
              <a:t>plane and three dimensional </a:t>
            </a:r>
            <a:r>
              <a:rPr lang="en-US" sz="3500" dirty="0" smtClean="0">
                <a:ea typeface="Calibri"/>
                <a:cs typeface="Times New Roman"/>
              </a:rPr>
              <a:t>figures</a:t>
            </a:r>
            <a:endParaRPr lang="en-US" sz="3500" b="1" dirty="0" smtClean="0"/>
          </a:p>
          <a:p>
            <a:pPr>
              <a:lnSpc>
                <a:spcPct val="200000"/>
              </a:lnSpc>
            </a:pPr>
            <a:r>
              <a:rPr lang="en-US" sz="3500" b="1" dirty="0" smtClean="0"/>
              <a:t>Level </a:t>
            </a:r>
            <a:r>
              <a:rPr lang="en-US" sz="3500" b="1" dirty="0"/>
              <a:t>3: Strategic </a:t>
            </a:r>
            <a:r>
              <a:rPr lang="en-US" sz="3500" b="1" dirty="0" smtClean="0"/>
              <a:t>Thinking</a:t>
            </a:r>
          </a:p>
          <a:p>
            <a:pPr lvl="1">
              <a:lnSpc>
                <a:spcPct val="200000"/>
              </a:lnSpc>
            </a:pPr>
            <a:r>
              <a:rPr lang="en-US" sz="3500" dirty="0"/>
              <a:t>Solve a multiple-step problem and provide support with a mathematical explanation that justifies the </a:t>
            </a:r>
            <a:r>
              <a:rPr lang="en-US" sz="3500" dirty="0" smtClean="0"/>
              <a:t>answer</a:t>
            </a:r>
            <a:endParaRPr lang="en-US" sz="3500" b="1" dirty="0"/>
          </a:p>
          <a:p>
            <a:pPr>
              <a:lnSpc>
                <a:spcPct val="200000"/>
              </a:lnSpc>
            </a:pPr>
            <a:r>
              <a:rPr lang="en-US" sz="3500" b="1" dirty="0"/>
              <a:t>Level 4: Extended </a:t>
            </a:r>
            <a:r>
              <a:rPr lang="en-US" sz="3500" b="1" dirty="0" smtClean="0"/>
              <a:t>Thinking</a:t>
            </a:r>
          </a:p>
          <a:p>
            <a:pPr lvl="1">
              <a:lnSpc>
                <a:spcPct val="200000"/>
              </a:lnSpc>
            </a:pPr>
            <a:r>
              <a:rPr lang="en-US" sz="3500" dirty="0"/>
              <a:t>Gather, analyze, organize, and interpret information from multiple (print and non print) sources to draft a reasoned report</a:t>
            </a:r>
          </a:p>
          <a:p>
            <a:pPr lvl="1">
              <a:lnSpc>
                <a:spcPct val="200000"/>
              </a:lnSpc>
            </a:pPr>
            <a:endParaRPr lang="en-US" b="1" dirty="0"/>
          </a:p>
          <a:p>
            <a:endParaRPr lang="en-US" dirty="0"/>
          </a:p>
        </p:txBody>
      </p:sp>
    </p:spTree>
    <p:extLst>
      <p:ext uri="{BB962C8B-B14F-4D97-AF65-F5344CB8AC3E}">
        <p14:creationId xmlns:p14="http://schemas.microsoft.com/office/powerpoint/2010/main" val="3257992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171331" y="1211138"/>
            <a:ext cx="4835626" cy="742950"/>
          </a:xfrm>
        </p:spPr>
        <p:txBody>
          <a:bodyPr>
            <a:normAutofit/>
          </a:bodyPr>
          <a:lstStyle/>
          <a:p>
            <a:pPr algn="ctr"/>
            <a:r>
              <a:rPr lang="en-US" sz="3375" b="1" dirty="0">
                <a:solidFill>
                  <a:srgbClr val="0070C0"/>
                </a:solidFill>
              </a:rPr>
              <a:t>The </a:t>
            </a:r>
            <a:r>
              <a:rPr lang="en-US" sz="3375" dirty="0">
                <a:solidFill>
                  <a:srgbClr val="0070C0"/>
                </a:solidFill>
              </a:rPr>
              <a:t>                </a:t>
            </a:r>
            <a:r>
              <a:rPr lang="en-US" sz="3375" b="1" dirty="0">
                <a:solidFill>
                  <a:srgbClr val="0070C0"/>
                </a:solidFill>
              </a:rPr>
              <a:t>Way</a:t>
            </a:r>
            <a:r>
              <a:rPr lang="en-US" sz="3375" dirty="0">
                <a:solidFill>
                  <a:srgbClr val="0070C0"/>
                </a:solidFill>
              </a:rPr>
              <a:t> </a:t>
            </a:r>
          </a:p>
        </p:txBody>
      </p:sp>
      <p:sp>
        <p:nvSpPr>
          <p:cNvPr id="10" name="Content Placeholder 9"/>
          <p:cNvSpPr>
            <a:spLocks noGrp="1"/>
          </p:cNvSpPr>
          <p:nvPr>
            <p:ph idx="1"/>
          </p:nvPr>
        </p:nvSpPr>
        <p:spPr>
          <a:xfrm>
            <a:off x="1760218" y="2553896"/>
            <a:ext cx="5657851" cy="3017520"/>
          </a:xfrm>
        </p:spPr>
        <p:txBody>
          <a:bodyPr>
            <a:normAutofit/>
          </a:bodyPr>
          <a:lstStyle/>
          <a:p>
            <a:pPr>
              <a:buClr>
                <a:srgbClr val="0070C0"/>
              </a:buClr>
            </a:pPr>
            <a:r>
              <a:rPr lang="en-US" sz="2250" dirty="0">
                <a:solidFill>
                  <a:srgbClr val="0070C0"/>
                </a:solidFill>
              </a:rPr>
              <a:t> </a:t>
            </a:r>
            <a:r>
              <a:rPr lang="en-US" sz="2250" b="1" dirty="0">
                <a:solidFill>
                  <a:srgbClr val="0070C0"/>
                </a:solidFill>
              </a:rPr>
              <a:t>Fidelity to the Core</a:t>
            </a:r>
          </a:p>
          <a:p>
            <a:pPr>
              <a:buClr>
                <a:srgbClr val="0070C0"/>
              </a:buClr>
            </a:pPr>
            <a:r>
              <a:rPr lang="en-US" b="1" dirty="0">
                <a:solidFill>
                  <a:srgbClr val="0070C0"/>
                </a:solidFill>
              </a:rPr>
              <a:t> </a:t>
            </a:r>
            <a:r>
              <a:rPr lang="en-US" b="1" dirty="0">
                <a:solidFill>
                  <a:srgbClr val="FF0000"/>
                </a:solidFill>
              </a:rPr>
              <a:t>Instructional Framework</a:t>
            </a:r>
          </a:p>
          <a:p>
            <a:pPr>
              <a:buClr>
                <a:srgbClr val="0070C0"/>
              </a:buClr>
            </a:pPr>
            <a:r>
              <a:rPr lang="en-US" b="1" dirty="0">
                <a:solidFill>
                  <a:srgbClr val="0070C0"/>
                </a:solidFill>
              </a:rPr>
              <a:t> </a:t>
            </a:r>
            <a:r>
              <a:rPr lang="en-US" b="1" dirty="0">
                <a:solidFill>
                  <a:srgbClr val="00B050"/>
                </a:solidFill>
              </a:rPr>
              <a:t>District Tools &amp; Assessments</a:t>
            </a:r>
          </a:p>
          <a:p>
            <a:pPr>
              <a:buClr>
                <a:srgbClr val="0070C0"/>
              </a:buClr>
            </a:pPr>
            <a:r>
              <a:rPr lang="en-US" b="1" dirty="0">
                <a:solidFill>
                  <a:srgbClr val="0070C0"/>
                </a:solidFill>
              </a:rPr>
              <a:t> Professional Learning Communities</a:t>
            </a:r>
          </a:p>
          <a:p>
            <a:pPr>
              <a:buClr>
                <a:srgbClr val="0070C0"/>
              </a:buClr>
            </a:pPr>
            <a:r>
              <a:rPr lang="en-US" b="1" dirty="0">
                <a:solidFill>
                  <a:srgbClr val="0070C0"/>
                </a:solidFill>
              </a:rPr>
              <a:t> </a:t>
            </a:r>
            <a:r>
              <a:rPr lang="en-US" b="1" dirty="0"/>
              <a:t>Multi-Tiered Systems of Support </a:t>
            </a:r>
          </a:p>
        </p:txBody>
      </p:sp>
      <p:pic>
        <p:nvPicPr>
          <p:cNvPr id="11" name="Picture 10"/>
          <p:cNvPicPr>
            <a:picLocks noChangeAspect="1"/>
          </p:cNvPicPr>
          <p:nvPr/>
        </p:nvPicPr>
        <p:blipFill>
          <a:blip r:embed="rId3"/>
          <a:stretch>
            <a:fillRect/>
          </a:stretch>
        </p:blipFill>
        <p:spPr>
          <a:xfrm>
            <a:off x="3866112" y="1241366"/>
            <a:ext cx="1334096" cy="675085"/>
          </a:xfrm>
          <a:prstGeom prst="rect">
            <a:avLst/>
          </a:prstGeom>
        </p:spPr>
      </p:pic>
      <p:pic>
        <p:nvPicPr>
          <p:cNvPr id="15" name="Picture 14"/>
          <p:cNvPicPr>
            <a:picLocks noChangeAspect="1"/>
          </p:cNvPicPr>
          <p:nvPr/>
        </p:nvPicPr>
        <p:blipFill>
          <a:blip r:embed="rId4"/>
          <a:stretch>
            <a:fillRect/>
          </a:stretch>
        </p:blipFill>
        <p:spPr>
          <a:xfrm rot="5400000">
            <a:off x="6250773" y="2354486"/>
            <a:ext cx="2234824" cy="1477570"/>
          </a:xfrm>
          <a:prstGeom prst="rect">
            <a:avLst/>
          </a:prstGeom>
          <a:ln>
            <a:noFill/>
          </a:ln>
          <a:effectLst>
            <a:softEdge rad="112500"/>
          </a:effectLst>
        </p:spPr>
      </p:pic>
    </p:spTree>
    <p:extLst>
      <p:ext uri="{BB962C8B-B14F-4D97-AF65-F5344CB8AC3E}">
        <p14:creationId xmlns:p14="http://schemas.microsoft.com/office/powerpoint/2010/main" val="1951388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important to </a:t>
            </a:r>
            <a:br>
              <a:rPr lang="en-US" dirty="0" smtClean="0"/>
            </a:br>
            <a:r>
              <a:rPr lang="en-US" dirty="0" smtClean="0"/>
              <a:t>identify DOK?</a:t>
            </a:r>
            <a:endParaRPr lang="en-US" dirty="0"/>
          </a:p>
        </p:txBody>
      </p:sp>
      <p:sp>
        <p:nvSpPr>
          <p:cNvPr id="3" name="Content Placeholder 2"/>
          <p:cNvSpPr>
            <a:spLocks noGrp="1"/>
          </p:cNvSpPr>
          <p:nvPr>
            <p:ph idx="1"/>
          </p:nvPr>
        </p:nvSpPr>
        <p:spPr>
          <a:xfrm>
            <a:off x="970558" y="2286000"/>
            <a:ext cx="7704667" cy="3332816"/>
          </a:xfrm>
        </p:spPr>
        <p:txBody>
          <a:bodyPr>
            <a:normAutofit fontScale="85000" lnSpcReduction="20000"/>
          </a:bodyPr>
          <a:lstStyle/>
          <a:p>
            <a:r>
              <a:rPr lang="en-US" dirty="0" smtClean="0"/>
              <a:t>To better understand the what students need to know and do to be proficient in each standard.</a:t>
            </a:r>
          </a:p>
          <a:p>
            <a:r>
              <a:rPr lang="en-US" dirty="0" smtClean="0"/>
              <a:t>To help teachers differentiate instruction</a:t>
            </a:r>
          </a:p>
          <a:p>
            <a:r>
              <a:rPr lang="en-US" dirty="0" smtClean="0"/>
              <a:t>To assist teachers in choosing questions for CFAs that align with the standards</a:t>
            </a:r>
          </a:p>
          <a:p>
            <a:r>
              <a:rPr lang="en-US" dirty="0" smtClean="0"/>
              <a:t>To better prepare students for SAGE because questions are categorized by DOK levels</a:t>
            </a:r>
          </a:p>
          <a:p>
            <a:r>
              <a:rPr lang="en-US" dirty="0" smtClean="0"/>
              <a:t>To identify which </a:t>
            </a:r>
            <a:r>
              <a:rPr lang="en-US" i="1" dirty="0" smtClean="0"/>
              <a:t>Surface </a:t>
            </a:r>
            <a:r>
              <a:rPr lang="en-US" i="1" dirty="0"/>
              <a:t>L</a:t>
            </a:r>
            <a:r>
              <a:rPr lang="en-US" i="1" dirty="0" smtClean="0"/>
              <a:t>earning </a:t>
            </a:r>
            <a:r>
              <a:rPr lang="en-US" dirty="0" smtClean="0"/>
              <a:t>or basic skills and knowledge need to be in place before </a:t>
            </a:r>
            <a:r>
              <a:rPr lang="en-US" i="1" dirty="0" smtClean="0"/>
              <a:t>Deep Learning </a:t>
            </a:r>
            <a:r>
              <a:rPr lang="en-US" dirty="0" smtClean="0"/>
              <a:t>or complex thinking can be accomplished</a:t>
            </a:r>
            <a:endParaRPr lang="en-US" dirty="0"/>
          </a:p>
        </p:txBody>
      </p:sp>
    </p:spTree>
    <p:extLst>
      <p:ext uri="{BB962C8B-B14F-4D97-AF65-F5344CB8AC3E}">
        <p14:creationId xmlns:p14="http://schemas.microsoft.com/office/powerpoint/2010/main" val="2244880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0987" y="381000"/>
            <a:ext cx="8582025" cy="6096000"/>
          </a:xfrm>
          <a:prstGeom prst="rect">
            <a:avLst/>
          </a:prstGeom>
        </p:spPr>
      </p:pic>
    </p:spTree>
    <p:extLst>
      <p:ext uri="{BB962C8B-B14F-4D97-AF65-F5344CB8AC3E}">
        <p14:creationId xmlns:p14="http://schemas.microsoft.com/office/powerpoint/2010/main" val="1264245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09687" y="771525"/>
            <a:ext cx="6524625" cy="5314950"/>
          </a:xfrm>
          <a:prstGeom prst="rect">
            <a:avLst/>
          </a:prstGeom>
        </p:spPr>
      </p:pic>
    </p:spTree>
    <p:extLst>
      <p:ext uri="{BB962C8B-B14F-4D97-AF65-F5344CB8AC3E}">
        <p14:creationId xmlns:p14="http://schemas.microsoft.com/office/powerpoint/2010/main" val="30369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85800"/>
            <a:ext cx="7704667" cy="1981200"/>
          </a:xfrm>
        </p:spPr>
        <p:txBody>
          <a:bodyPr>
            <a:normAutofit/>
          </a:bodyPr>
          <a:lstStyle/>
          <a:p>
            <a:r>
              <a:rPr lang="en-US" sz="4000" b="1" dirty="0" smtClean="0"/>
              <a:t>Learning Task</a:t>
            </a:r>
            <a:br>
              <a:rPr lang="en-US" sz="4000" b="1" dirty="0" smtClean="0"/>
            </a:br>
            <a:r>
              <a:rPr lang="en-US" sz="4000" b="1" dirty="0" smtClean="0"/>
              <a:t> </a:t>
            </a:r>
            <a:endParaRPr lang="en-US" sz="4000" b="1" dirty="0"/>
          </a:p>
        </p:txBody>
      </p:sp>
      <p:sp>
        <p:nvSpPr>
          <p:cNvPr id="3" name="Content Placeholder 2"/>
          <p:cNvSpPr>
            <a:spLocks noGrp="1"/>
          </p:cNvSpPr>
          <p:nvPr>
            <p:ph idx="1"/>
          </p:nvPr>
        </p:nvSpPr>
        <p:spPr>
          <a:xfrm>
            <a:off x="982132" y="1905000"/>
            <a:ext cx="7704667" cy="3581400"/>
          </a:xfrm>
        </p:spPr>
        <p:txBody>
          <a:bodyPr>
            <a:normAutofit/>
          </a:bodyPr>
          <a:lstStyle/>
          <a:p>
            <a:pPr marL="0" indent="0">
              <a:buNone/>
            </a:pPr>
            <a:r>
              <a:rPr lang="en-US" sz="2200" b="1" u="sng" dirty="0" smtClean="0"/>
              <a:t>Unpacking the Standards</a:t>
            </a:r>
          </a:p>
          <a:p>
            <a:r>
              <a:rPr lang="en-US" sz="2000" dirty="0" smtClean="0"/>
              <a:t>Choose a standard that will be taught in the next few weeks.</a:t>
            </a:r>
          </a:p>
          <a:p>
            <a:r>
              <a:rPr lang="en-US" sz="2000" dirty="0" smtClean="0"/>
              <a:t>Highlight what students need to “do”</a:t>
            </a:r>
          </a:p>
          <a:p>
            <a:r>
              <a:rPr lang="en-US" sz="2000" dirty="0" smtClean="0"/>
              <a:t>Underline what students need to “know”</a:t>
            </a:r>
          </a:p>
          <a:p>
            <a:r>
              <a:rPr lang="en-US" sz="2000" dirty="0" smtClean="0"/>
              <a:t>Fill in the provided template</a:t>
            </a:r>
          </a:p>
          <a:p>
            <a:r>
              <a:rPr lang="en-US" sz="2000" dirty="0" smtClean="0"/>
              <a:t>Identify the DOK using the Rigor Matrix as a reference</a:t>
            </a:r>
          </a:p>
        </p:txBody>
      </p:sp>
    </p:spTree>
    <p:extLst>
      <p:ext uri="{BB962C8B-B14F-4D97-AF65-F5344CB8AC3E}">
        <p14:creationId xmlns:p14="http://schemas.microsoft.com/office/powerpoint/2010/main" val="2512137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Assessing Student Learning</a:t>
            </a:r>
            <a:endParaRPr lang="en-US" b="1" dirty="0"/>
          </a:p>
        </p:txBody>
      </p:sp>
      <p:sp>
        <p:nvSpPr>
          <p:cNvPr id="2" name="Text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39417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4818726" y="433718"/>
            <a:ext cx="1421593" cy="8309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Identify Essential Core Standard(s)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AutoShape 3"/>
          <p:cNvSpPr>
            <a:spLocks noChangeArrowheads="1"/>
          </p:cNvSpPr>
          <p:nvPr/>
        </p:nvSpPr>
        <p:spPr bwMode="auto">
          <a:xfrm rot="2449432">
            <a:off x="6354374" y="851671"/>
            <a:ext cx="588106" cy="460375"/>
          </a:xfrm>
          <a:prstGeom prst="rightArrow">
            <a:avLst>
              <a:gd name="adj1" fmla="val 50000"/>
              <a:gd name="adj2" fmla="val 28793"/>
            </a:avLst>
          </a:prstGeom>
          <a:solidFill>
            <a:srgbClr val="FFFF00"/>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dirty="0"/>
          </a:p>
        </p:txBody>
      </p:sp>
      <p:sp>
        <p:nvSpPr>
          <p:cNvPr id="1028" name="AutoShape 4"/>
          <p:cNvSpPr>
            <a:spLocks noChangeArrowheads="1"/>
          </p:cNvSpPr>
          <p:nvPr/>
        </p:nvSpPr>
        <p:spPr bwMode="auto">
          <a:xfrm rot="5400000">
            <a:off x="7480831" y="2443954"/>
            <a:ext cx="530225" cy="460375"/>
          </a:xfrm>
          <a:prstGeom prst="rightArrow">
            <a:avLst>
              <a:gd name="adj1" fmla="val 50000"/>
              <a:gd name="adj2" fmla="val 28793"/>
            </a:avLst>
          </a:prstGeom>
          <a:solidFill>
            <a:srgbClr val="FFFF00"/>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dirty="0"/>
          </a:p>
        </p:txBody>
      </p:sp>
      <p:sp>
        <p:nvSpPr>
          <p:cNvPr id="1029" name="AutoShape 5"/>
          <p:cNvSpPr>
            <a:spLocks noChangeArrowheads="1"/>
          </p:cNvSpPr>
          <p:nvPr/>
        </p:nvSpPr>
        <p:spPr bwMode="auto">
          <a:xfrm rot="6900374">
            <a:off x="7498470" y="4015002"/>
            <a:ext cx="494945" cy="466672"/>
          </a:xfrm>
          <a:prstGeom prst="rightArrow">
            <a:avLst>
              <a:gd name="adj1" fmla="val 50000"/>
              <a:gd name="adj2" fmla="val 28707"/>
            </a:avLst>
          </a:prstGeom>
          <a:solidFill>
            <a:srgbClr val="FFFF00"/>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dirty="0"/>
          </a:p>
        </p:txBody>
      </p:sp>
      <p:sp>
        <p:nvSpPr>
          <p:cNvPr id="1030" name="AutoShape 6"/>
          <p:cNvSpPr>
            <a:spLocks noChangeArrowheads="1"/>
          </p:cNvSpPr>
          <p:nvPr/>
        </p:nvSpPr>
        <p:spPr bwMode="auto">
          <a:xfrm rot="10220077">
            <a:off x="5821325" y="5357675"/>
            <a:ext cx="530225" cy="460375"/>
          </a:xfrm>
          <a:prstGeom prst="rightArrow">
            <a:avLst>
              <a:gd name="adj1" fmla="val 50000"/>
              <a:gd name="adj2" fmla="val 28793"/>
            </a:avLst>
          </a:prstGeom>
          <a:solidFill>
            <a:srgbClr val="FFFF00"/>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dirty="0"/>
          </a:p>
        </p:txBody>
      </p:sp>
      <p:sp>
        <p:nvSpPr>
          <p:cNvPr id="1031" name="AutoShape 7"/>
          <p:cNvSpPr>
            <a:spLocks noChangeArrowheads="1"/>
          </p:cNvSpPr>
          <p:nvPr/>
        </p:nvSpPr>
        <p:spPr bwMode="auto">
          <a:xfrm rot="11714359">
            <a:off x="2881961" y="5419947"/>
            <a:ext cx="530225" cy="463201"/>
          </a:xfrm>
          <a:prstGeom prst="rightArrow">
            <a:avLst>
              <a:gd name="adj1" fmla="val 50000"/>
              <a:gd name="adj2" fmla="val 28793"/>
            </a:avLst>
          </a:prstGeom>
          <a:solidFill>
            <a:srgbClr val="FFFF00"/>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dirty="0"/>
          </a:p>
        </p:txBody>
      </p:sp>
      <p:sp>
        <p:nvSpPr>
          <p:cNvPr id="1032" name="AutoShape 8"/>
          <p:cNvSpPr>
            <a:spLocks noChangeArrowheads="1"/>
          </p:cNvSpPr>
          <p:nvPr/>
        </p:nvSpPr>
        <p:spPr bwMode="auto">
          <a:xfrm rot="15281612">
            <a:off x="1114379" y="4495735"/>
            <a:ext cx="530225" cy="460375"/>
          </a:xfrm>
          <a:prstGeom prst="rightArrow">
            <a:avLst>
              <a:gd name="adj1" fmla="val 50000"/>
              <a:gd name="adj2" fmla="val 28793"/>
            </a:avLst>
          </a:prstGeom>
          <a:solidFill>
            <a:srgbClr val="FFFF00"/>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dirty="0"/>
          </a:p>
        </p:txBody>
      </p:sp>
      <p:sp>
        <p:nvSpPr>
          <p:cNvPr id="1033" name="AutoShape 9"/>
          <p:cNvSpPr>
            <a:spLocks noChangeArrowheads="1"/>
          </p:cNvSpPr>
          <p:nvPr/>
        </p:nvSpPr>
        <p:spPr bwMode="auto">
          <a:xfrm rot="16446146">
            <a:off x="934124" y="2746784"/>
            <a:ext cx="528638" cy="458788"/>
          </a:xfrm>
          <a:prstGeom prst="rightArrow">
            <a:avLst>
              <a:gd name="adj1" fmla="val 50000"/>
              <a:gd name="adj2" fmla="val 28806"/>
            </a:avLst>
          </a:prstGeom>
          <a:solidFill>
            <a:srgbClr val="FFFF00"/>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dirty="0"/>
          </a:p>
        </p:txBody>
      </p:sp>
      <p:sp>
        <p:nvSpPr>
          <p:cNvPr id="1034" name="AutoShape 10"/>
          <p:cNvSpPr>
            <a:spLocks noChangeArrowheads="1"/>
          </p:cNvSpPr>
          <p:nvPr/>
        </p:nvSpPr>
        <p:spPr bwMode="auto">
          <a:xfrm rot="19051859">
            <a:off x="1407179" y="1159427"/>
            <a:ext cx="528638" cy="458788"/>
          </a:xfrm>
          <a:prstGeom prst="rightArrow">
            <a:avLst>
              <a:gd name="adj1" fmla="val 50000"/>
              <a:gd name="adj2" fmla="val 28806"/>
            </a:avLst>
          </a:prstGeom>
          <a:solidFill>
            <a:srgbClr val="FFFF00"/>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dirty="0"/>
          </a:p>
        </p:txBody>
      </p:sp>
      <p:sp>
        <p:nvSpPr>
          <p:cNvPr id="1035" name="Text Box 11"/>
          <p:cNvSpPr txBox="1">
            <a:spLocks noChangeArrowheads="1"/>
          </p:cNvSpPr>
          <p:nvPr/>
        </p:nvSpPr>
        <p:spPr bwMode="auto">
          <a:xfrm>
            <a:off x="6333894" y="1451722"/>
            <a:ext cx="2519428" cy="8309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Determine</a:t>
            </a:r>
            <a:r>
              <a:rPr kumimoji="0" lang="en-US" sz="1600" b="1" i="0" u="none" strike="noStrike" cap="none" normalizeH="0" dirty="0" smtClean="0">
                <a:ln>
                  <a:noFill/>
                </a:ln>
                <a:solidFill>
                  <a:srgbClr val="000000"/>
                </a:solidFill>
                <a:effectLst/>
                <a:latin typeface="Calibri" pitchFamily="34" charset="0"/>
                <a:cs typeface="Arial" pitchFamily="34" charset="0"/>
              </a:rPr>
              <a:t> what students need to know and be able to  do for mastery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6" name="Text Box 12"/>
          <p:cNvSpPr txBox="1">
            <a:spLocks noChangeArrowheads="1"/>
          </p:cNvSpPr>
          <p:nvPr/>
        </p:nvSpPr>
        <p:spPr bwMode="auto">
          <a:xfrm>
            <a:off x="6669622" y="4775961"/>
            <a:ext cx="1963473" cy="10772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Design </a:t>
            </a:r>
            <a:r>
              <a:rPr kumimoji="0" lang="en-US" sz="1600" b="1" i="0" u="sng" strike="noStrike" cap="none" normalizeH="0" baseline="0" dirty="0" smtClean="0">
                <a:ln>
                  <a:noFill/>
                </a:ln>
                <a:solidFill>
                  <a:schemeClr val="tx2">
                    <a:lumMod val="75000"/>
                  </a:schemeClr>
                </a:solidFill>
                <a:effectLst/>
                <a:latin typeface="Calibri" pitchFamily="34" charset="0"/>
                <a:cs typeface="Arial" pitchFamily="34" charset="0"/>
              </a:rPr>
              <a:t>Common Formative Assessment</a:t>
            </a:r>
            <a:r>
              <a:rPr kumimoji="0" lang="en-US" sz="1600" b="1" i="0" u="sng" strike="noStrike" cap="none" normalizeH="0" dirty="0" smtClean="0">
                <a:ln>
                  <a:noFill/>
                </a:ln>
                <a:solidFill>
                  <a:schemeClr val="tx2">
                    <a:lumMod val="75000"/>
                  </a:schemeClr>
                </a:solidFill>
                <a:effectLst/>
                <a:latin typeface="Calibri" pitchFamily="34" charset="0"/>
                <a:cs typeface="Arial" pitchFamily="34" charset="0"/>
              </a:rPr>
              <a:t>  </a:t>
            </a:r>
            <a:r>
              <a:rPr kumimoji="0" lang="en-US" sz="1600" b="1" i="0" strike="noStrike" cap="none" normalizeH="0" dirty="0" smtClean="0">
                <a:ln>
                  <a:noFill/>
                </a:ln>
                <a:effectLst/>
                <a:latin typeface="Calibri" pitchFamily="34" charset="0"/>
                <a:cs typeface="Arial" pitchFamily="34" charset="0"/>
              </a:rPr>
              <a:t>based on Standard</a:t>
            </a:r>
            <a:endParaRPr kumimoji="0" lang="en-US" sz="1600" b="1" i="0" u="sng" strike="noStrike" cap="none" normalizeH="0" baseline="0" dirty="0" smtClean="0">
              <a:ln>
                <a:noFill/>
              </a:ln>
              <a:solidFill>
                <a:schemeClr val="tx2">
                  <a:lumMod val="75000"/>
                </a:schemeClr>
              </a:solidFill>
              <a:effectLst/>
              <a:latin typeface="Calibri" pitchFamily="34" charset="0"/>
              <a:cs typeface="Arial" pitchFamily="34" charset="0"/>
            </a:endParaRPr>
          </a:p>
        </p:txBody>
      </p:sp>
      <p:sp>
        <p:nvSpPr>
          <p:cNvPr id="1038" name="Text Box 14"/>
          <p:cNvSpPr txBox="1">
            <a:spLocks noChangeArrowheads="1"/>
          </p:cNvSpPr>
          <p:nvPr/>
        </p:nvSpPr>
        <p:spPr bwMode="auto">
          <a:xfrm>
            <a:off x="3950116" y="5314570"/>
            <a:ext cx="1447800" cy="7921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Plan Differentiated Instruction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9" name="Text Box 15"/>
          <p:cNvSpPr txBox="1">
            <a:spLocks noChangeArrowheads="1"/>
          </p:cNvSpPr>
          <p:nvPr/>
        </p:nvSpPr>
        <p:spPr bwMode="auto">
          <a:xfrm>
            <a:off x="1154411" y="5087346"/>
            <a:ext cx="1524000" cy="8361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Teach</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cs typeface="Arial" pitchFamily="34" charset="0"/>
              </a:rPr>
              <a:t>Check </a:t>
            </a:r>
            <a:r>
              <a:rPr kumimoji="0" lang="en-US" sz="1200" b="1" i="0" u="none" strike="noStrike" cap="none" normalizeH="0" dirty="0" smtClean="0">
                <a:ln>
                  <a:noFill/>
                </a:ln>
                <a:solidFill>
                  <a:srgbClr val="000000"/>
                </a:solidFill>
                <a:effectLst/>
                <a:latin typeface="Calibri" pitchFamily="34" charset="0"/>
                <a:cs typeface="Arial" pitchFamily="34" charset="0"/>
              </a:rPr>
              <a:t> for understanding</a:t>
            </a:r>
          </a:p>
        </p:txBody>
      </p:sp>
      <p:sp>
        <p:nvSpPr>
          <p:cNvPr id="1040" name="Text Box 16"/>
          <p:cNvSpPr txBox="1">
            <a:spLocks noChangeArrowheads="1"/>
          </p:cNvSpPr>
          <p:nvPr/>
        </p:nvSpPr>
        <p:spPr bwMode="auto">
          <a:xfrm>
            <a:off x="213907" y="3417341"/>
            <a:ext cx="2464504" cy="8309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Administer &amp; Analyze                </a:t>
            </a:r>
            <a:r>
              <a:rPr kumimoji="0" lang="en-US" sz="1600" b="1" i="0" u="sng" strike="noStrike" cap="none" normalizeH="0" baseline="0" dirty="0" smtClean="0">
                <a:ln>
                  <a:noFill/>
                </a:ln>
                <a:solidFill>
                  <a:schemeClr val="tx2">
                    <a:lumMod val="75000"/>
                  </a:schemeClr>
                </a:solidFill>
                <a:effectLst/>
                <a:latin typeface="Calibri" pitchFamily="34" charset="0"/>
                <a:cs typeface="Arial" pitchFamily="34" charset="0"/>
              </a:rPr>
              <a:t>Common Formative Assessment</a:t>
            </a:r>
            <a:endParaRPr kumimoji="0" lang="en-US" sz="1600" b="0" i="0" u="sng" strike="noStrike" cap="none" normalizeH="0" baseline="0" dirty="0" smtClean="0">
              <a:ln>
                <a:noFill/>
              </a:ln>
              <a:solidFill>
                <a:schemeClr val="tx2">
                  <a:lumMod val="75000"/>
                </a:schemeClr>
              </a:solidFill>
              <a:effectLst/>
              <a:latin typeface="Arial" pitchFamily="34" charset="0"/>
              <a:cs typeface="Arial" pitchFamily="34" charset="0"/>
            </a:endParaRPr>
          </a:p>
        </p:txBody>
      </p:sp>
      <p:sp>
        <p:nvSpPr>
          <p:cNvPr id="1043" name="Text Box 19"/>
          <p:cNvSpPr txBox="1">
            <a:spLocks noChangeArrowheads="1"/>
          </p:cNvSpPr>
          <p:nvPr/>
        </p:nvSpPr>
        <p:spPr bwMode="auto">
          <a:xfrm>
            <a:off x="655427" y="1923924"/>
            <a:ext cx="1762446" cy="5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Reteach, Support, Enrich</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Text Box 19"/>
          <p:cNvSpPr txBox="1">
            <a:spLocks noChangeArrowheads="1"/>
          </p:cNvSpPr>
          <p:nvPr/>
        </p:nvSpPr>
        <p:spPr bwMode="auto">
          <a:xfrm>
            <a:off x="1724842" y="310608"/>
            <a:ext cx="1981200" cy="10772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Calibri" pitchFamily="34" charset="0"/>
              </a:rPr>
              <a:t>Use Data to Examine Effectiveness of Instructional Practices</a:t>
            </a:r>
          </a:p>
        </p:txBody>
      </p:sp>
      <p:sp>
        <p:nvSpPr>
          <p:cNvPr id="28" name="AutoShape 9"/>
          <p:cNvSpPr>
            <a:spLocks noChangeArrowheads="1"/>
          </p:cNvSpPr>
          <p:nvPr/>
        </p:nvSpPr>
        <p:spPr bwMode="auto">
          <a:xfrm>
            <a:off x="3878130" y="636915"/>
            <a:ext cx="528638" cy="458788"/>
          </a:xfrm>
          <a:prstGeom prst="rightArrow">
            <a:avLst>
              <a:gd name="adj1" fmla="val 50000"/>
              <a:gd name="adj2" fmla="val 28806"/>
            </a:avLst>
          </a:prstGeom>
          <a:solidFill>
            <a:srgbClr val="FFFF00"/>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dirty="0"/>
          </a:p>
        </p:txBody>
      </p:sp>
      <p:sp>
        <p:nvSpPr>
          <p:cNvPr id="2" name="5-Point Star 1"/>
          <p:cNvSpPr/>
          <p:nvPr/>
        </p:nvSpPr>
        <p:spPr>
          <a:xfrm>
            <a:off x="4646638" y="308296"/>
            <a:ext cx="240742" cy="25084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6618912" y="3124954"/>
            <a:ext cx="2306144" cy="584775"/>
          </a:xfrm>
          <a:prstGeom prst="rect">
            <a:avLst/>
          </a:prstGeom>
          <a:noFill/>
        </p:spPr>
        <p:txBody>
          <a:bodyPr wrap="square" rtlCol="0">
            <a:spAutoFit/>
          </a:bodyPr>
          <a:lstStyle/>
          <a:p>
            <a:pPr algn="ctr"/>
            <a:r>
              <a:rPr lang="en-US" sz="1600" b="1" dirty="0" smtClean="0">
                <a:solidFill>
                  <a:srgbClr val="000000"/>
                </a:solidFill>
                <a:latin typeface="Calibri" pitchFamily="34" charset="0"/>
                <a:cs typeface="Arial" pitchFamily="34" charset="0"/>
              </a:rPr>
              <a:t>Determine Prerequisite</a:t>
            </a:r>
          </a:p>
          <a:p>
            <a:pPr algn="ctr"/>
            <a:r>
              <a:rPr lang="en-US" sz="1600" b="1" dirty="0" smtClean="0">
                <a:solidFill>
                  <a:srgbClr val="000000"/>
                </a:solidFill>
                <a:latin typeface="Calibri" pitchFamily="34" charset="0"/>
                <a:cs typeface="Arial" pitchFamily="34" charset="0"/>
              </a:rPr>
              <a:t>Knowledge</a:t>
            </a:r>
            <a:endParaRPr lang="en-US" sz="1600" dirty="0"/>
          </a:p>
        </p:txBody>
      </p:sp>
      <p:sp>
        <p:nvSpPr>
          <p:cNvPr id="7" name="TextBox 6"/>
          <p:cNvSpPr txBox="1"/>
          <p:nvPr/>
        </p:nvSpPr>
        <p:spPr>
          <a:xfrm>
            <a:off x="2672302" y="2771010"/>
            <a:ext cx="3592240" cy="646331"/>
          </a:xfrm>
          <a:prstGeom prst="rect">
            <a:avLst/>
          </a:prstGeom>
          <a:solidFill>
            <a:schemeClr val="bg2">
              <a:lumMod val="75000"/>
            </a:schemeClr>
          </a:solidFill>
          <a:ln>
            <a:solidFill>
              <a:schemeClr val="accent1">
                <a:shade val="50000"/>
              </a:schemeClr>
            </a:solidFill>
          </a:ln>
        </p:spPr>
        <p:txBody>
          <a:bodyPr wrap="square" rtlCol="0">
            <a:spAutoFit/>
          </a:bodyPr>
          <a:lstStyle/>
          <a:p>
            <a:pPr algn="ctr"/>
            <a:r>
              <a:rPr lang="en-US" sz="3600" dirty="0" smtClean="0"/>
              <a:t>The PLC Cycle</a:t>
            </a:r>
            <a:endParaRPr lang="en-US" sz="3600" dirty="0"/>
          </a:p>
        </p:txBody>
      </p:sp>
    </p:spTree>
    <p:extLst>
      <p:ext uri="{BB962C8B-B14F-4D97-AF65-F5344CB8AC3E}">
        <p14:creationId xmlns:p14="http://schemas.microsoft.com/office/powerpoint/2010/main" val="2004211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199"/>
            <a:ext cx="7543800" cy="1371601"/>
          </a:xfrm>
        </p:spPr>
        <p:txBody>
          <a:bodyPr>
            <a:noAutofit/>
          </a:bodyPr>
          <a:lstStyle/>
          <a:p>
            <a:pPr algn="ctr"/>
            <a:r>
              <a:rPr lang="en-US" sz="3200" b="1" dirty="0" smtClean="0"/>
              <a:t>Common Formative Assessments-Definition </a:t>
            </a:r>
            <a:endParaRPr lang="en-US" sz="3200" b="1" dirty="0"/>
          </a:p>
        </p:txBody>
      </p:sp>
      <p:sp>
        <p:nvSpPr>
          <p:cNvPr id="3" name="Content Placeholder 2"/>
          <p:cNvSpPr>
            <a:spLocks noGrp="1"/>
          </p:cNvSpPr>
          <p:nvPr>
            <p:ph sz="half" idx="1"/>
          </p:nvPr>
        </p:nvSpPr>
        <p:spPr>
          <a:xfrm>
            <a:off x="1066800" y="2514600"/>
            <a:ext cx="7772400" cy="3962400"/>
          </a:xfrm>
        </p:spPr>
        <p:txBody>
          <a:bodyPr>
            <a:normAutofit lnSpcReduction="10000"/>
          </a:bodyPr>
          <a:lstStyle/>
          <a:p>
            <a:r>
              <a:rPr lang="en-US" dirty="0" smtClean="0"/>
              <a:t>Collaboratively created or agreed upon</a:t>
            </a:r>
            <a:br>
              <a:rPr lang="en-US" dirty="0" smtClean="0"/>
            </a:br>
            <a:endParaRPr lang="en-US" dirty="0" smtClean="0"/>
          </a:p>
          <a:p>
            <a:r>
              <a:rPr lang="en-US" altLang="en-US" dirty="0"/>
              <a:t>Assess all students with the same rigor, on the same </a:t>
            </a:r>
            <a:r>
              <a:rPr lang="en-US" altLang="en-US" dirty="0" smtClean="0"/>
              <a:t>targets</a:t>
            </a:r>
            <a:br>
              <a:rPr lang="en-US" altLang="en-US" dirty="0" smtClean="0"/>
            </a:br>
            <a:endParaRPr lang="en-US" dirty="0" smtClean="0"/>
          </a:p>
          <a:p>
            <a:r>
              <a:rPr lang="en-US" dirty="0" smtClean="0"/>
              <a:t>Focus on student learning</a:t>
            </a:r>
            <a:br>
              <a:rPr lang="en-US" dirty="0" smtClean="0"/>
            </a:br>
            <a:endParaRPr lang="en-US" dirty="0" smtClean="0"/>
          </a:p>
          <a:p>
            <a:r>
              <a:rPr lang="en-US" dirty="0" smtClean="0"/>
              <a:t>Collaboratively analyzed results</a:t>
            </a:r>
            <a:br>
              <a:rPr lang="en-US" dirty="0" smtClean="0"/>
            </a:br>
            <a:endParaRPr lang="en-US" dirty="0" smtClean="0"/>
          </a:p>
          <a:p>
            <a:r>
              <a:rPr lang="en-US" dirty="0" smtClean="0"/>
              <a:t>Modify instruction based on student needs</a:t>
            </a:r>
            <a:br>
              <a:rPr lang="en-US" dirty="0" smtClean="0"/>
            </a:br>
            <a:endParaRPr lang="en-US" dirty="0" smtClean="0"/>
          </a:p>
          <a:p>
            <a:r>
              <a:rPr lang="en-US" dirty="0" smtClean="0"/>
              <a:t>Used to provide “real time” intervention and extension</a:t>
            </a:r>
          </a:p>
          <a:p>
            <a:pPr algn="r"/>
            <a:r>
              <a:rPr lang="en-US" sz="1600" i="1" dirty="0" smtClean="0"/>
              <a:t>The Leadership and Learning Center</a:t>
            </a:r>
            <a:endParaRPr lang="en-US" sz="1900" i="1" dirty="0" smtClean="0"/>
          </a:p>
          <a:p>
            <a:pPr marL="0" indent="0">
              <a:buNone/>
            </a:pPr>
            <a:endParaRPr lang="en-US" dirty="0" smtClean="0">
              <a:latin typeface="Corbel" charset="0"/>
            </a:endParaRPr>
          </a:p>
          <a:p>
            <a:endParaRPr lang="en-US" dirty="0"/>
          </a:p>
        </p:txBody>
      </p:sp>
    </p:spTree>
    <p:extLst>
      <p:ext uri="{BB962C8B-B14F-4D97-AF65-F5344CB8AC3E}">
        <p14:creationId xmlns:p14="http://schemas.microsoft.com/office/powerpoint/2010/main" val="22364806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pPr algn="ctr"/>
            <a:r>
              <a:rPr lang="en-US" sz="4000" b="1" dirty="0" smtClean="0"/>
              <a:t>Resources for </a:t>
            </a:r>
            <a:r>
              <a:rPr lang="en-US" b="1" dirty="0" smtClean="0"/>
              <a:t>CFA</a:t>
            </a:r>
            <a:r>
              <a:rPr lang="en-US" sz="4000" b="1" dirty="0" smtClean="0"/>
              <a:t> questions</a:t>
            </a:r>
            <a:endParaRPr lang="en-US" sz="4000" b="1" dirty="0"/>
          </a:p>
        </p:txBody>
      </p:sp>
      <p:sp>
        <p:nvSpPr>
          <p:cNvPr id="3" name="Content Placeholder 2"/>
          <p:cNvSpPr>
            <a:spLocks noGrp="1"/>
          </p:cNvSpPr>
          <p:nvPr>
            <p:ph idx="1"/>
          </p:nvPr>
        </p:nvSpPr>
        <p:spPr>
          <a:xfrm>
            <a:off x="982133" y="1981200"/>
            <a:ext cx="7704667" cy="4018616"/>
          </a:xfrm>
          <a:ln>
            <a:solidFill>
              <a:schemeClr val="accent1"/>
            </a:solidFill>
          </a:ln>
        </p:spPr>
        <p:txBody>
          <a:bodyPr>
            <a:normAutofit fontScale="85000" lnSpcReduction="20000"/>
          </a:bodyPr>
          <a:lstStyle/>
          <a:p>
            <a:endParaRPr lang="en-US" sz="3200" dirty="0" smtClean="0"/>
          </a:p>
          <a:p>
            <a:r>
              <a:rPr lang="en-US" sz="3200" dirty="0" smtClean="0"/>
              <a:t>Mid-chapter/Chapter tests</a:t>
            </a:r>
          </a:p>
          <a:p>
            <a:endParaRPr lang="en-US" sz="3200" dirty="0" smtClean="0"/>
          </a:p>
          <a:p>
            <a:r>
              <a:rPr lang="en-US" sz="3200" dirty="0" smtClean="0"/>
              <a:t>Teacher Created</a:t>
            </a:r>
          </a:p>
          <a:p>
            <a:endParaRPr lang="en-US" sz="3200" dirty="0" smtClean="0"/>
          </a:p>
          <a:p>
            <a:r>
              <a:rPr lang="en-US" sz="3200" dirty="0" smtClean="0"/>
              <a:t>School City item bank</a:t>
            </a:r>
          </a:p>
          <a:p>
            <a:endParaRPr lang="en-US" sz="3200" dirty="0" smtClean="0"/>
          </a:p>
          <a:p>
            <a:r>
              <a:rPr lang="en-US" sz="3200" dirty="0" smtClean="0"/>
              <a:t>Go Math!</a:t>
            </a:r>
          </a:p>
          <a:p>
            <a:endParaRPr lang="en-US" dirty="0" smtClean="0"/>
          </a:p>
          <a:p>
            <a:endParaRPr lang="en-US" dirty="0">
              <a:solidFill>
                <a:srgbClr val="FF0000"/>
              </a:solidFill>
            </a:endParaRPr>
          </a:p>
        </p:txBody>
      </p:sp>
    </p:spTree>
    <p:extLst>
      <p:ext uri="{BB962C8B-B14F-4D97-AF65-F5344CB8AC3E}">
        <p14:creationId xmlns:p14="http://schemas.microsoft.com/office/powerpoint/2010/main" val="25650484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743200"/>
            <a:ext cx="7704667" cy="1981200"/>
          </a:xfrm>
        </p:spPr>
        <p:txBody>
          <a:bodyPr/>
          <a:lstStyle/>
          <a:p>
            <a:r>
              <a:rPr lang="en-US" dirty="0" smtClean="0"/>
              <a:t>Example CFA created in </a:t>
            </a:r>
            <a:br>
              <a:rPr lang="en-US" dirty="0" smtClean="0"/>
            </a:br>
            <a:r>
              <a:rPr lang="en-US" dirty="0" smtClean="0"/>
              <a:t>School City</a:t>
            </a:r>
            <a:endParaRPr lang="en-US" dirty="0"/>
          </a:p>
        </p:txBody>
      </p:sp>
    </p:spTree>
    <p:extLst>
      <p:ext uri="{BB962C8B-B14F-4D97-AF65-F5344CB8AC3E}">
        <p14:creationId xmlns:p14="http://schemas.microsoft.com/office/powerpoint/2010/main" val="1241600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704667" cy="1981200"/>
          </a:xfrm>
        </p:spPr>
        <p:txBody>
          <a:bodyPr>
            <a:normAutofit/>
          </a:bodyPr>
          <a:lstStyle/>
          <a:p>
            <a:r>
              <a:rPr lang="en-US" sz="4000" b="1" dirty="0" smtClean="0"/>
              <a:t>Learning Task </a:t>
            </a:r>
            <a:endParaRPr lang="en-US" sz="4000" b="1" dirty="0"/>
          </a:p>
        </p:txBody>
      </p:sp>
      <p:sp>
        <p:nvSpPr>
          <p:cNvPr id="3" name="Content Placeholder 2"/>
          <p:cNvSpPr>
            <a:spLocks noGrp="1"/>
          </p:cNvSpPr>
          <p:nvPr>
            <p:ph idx="1"/>
          </p:nvPr>
        </p:nvSpPr>
        <p:spPr>
          <a:xfrm>
            <a:off x="982132" y="1905000"/>
            <a:ext cx="7704667" cy="4343400"/>
          </a:xfrm>
        </p:spPr>
        <p:txBody>
          <a:bodyPr>
            <a:normAutofit/>
          </a:bodyPr>
          <a:lstStyle/>
          <a:p>
            <a:pPr marL="0" indent="0">
              <a:buNone/>
            </a:pPr>
            <a:r>
              <a:rPr lang="en-US" sz="2200" b="1" u="sng" dirty="0" smtClean="0"/>
              <a:t>Create a CFA</a:t>
            </a:r>
          </a:p>
          <a:p>
            <a:r>
              <a:rPr lang="en-US" sz="2000" dirty="0" smtClean="0"/>
              <a:t>Select an unpacked priority standard</a:t>
            </a:r>
          </a:p>
          <a:p>
            <a:endParaRPr lang="en-US" sz="2000" dirty="0" smtClean="0"/>
          </a:p>
          <a:p>
            <a:r>
              <a:rPr lang="en-US" sz="2000" dirty="0" smtClean="0"/>
              <a:t>Find questions that will assess student learning at the determined DOK levels.</a:t>
            </a:r>
          </a:p>
          <a:p>
            <a:pPr marL="0" indent="0">
              <a:buNone/>
            </a:pPr>
            <a:endParaRPr lang="en-US" sz="2000" dirty="0" smtClean="0"/>
          </a:p>
          <a:p>
            <a:r>
              <a:rPr lang="en-US" sz="2000" dirty="0" smtClean="0"/>
              <a:t>Determine how you will score it, when you will give it and when you will analyze the results.</a:t>
            </a:r>
          </a:p>
        </p:txBody>
      </p:sp>
    </p:spTree>
    <p:extLst>
      <p:ext uri="{BB962C8B-B14F-4D97-AF65-F5344CB8AC3E}">
        <p14:creationId xmlns:p14="http://schemas.microsoft.com/office/powerpoint/2010/main" val="335015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Today’s Objectives</a:t>
            </a:r>
            <a:endParaRPr lang="en-US" sz="4000" b="1" dirty="0"/>
          </a:p>
        </p:txBody>
      </p:sp>
      <p:sp>
        <p:nvSpPr>
          <p:cNvPr id="3" name="Content Placeholder 2"/>
          <p:cNvSpPr>
            <a:spLocks noGrp="1"/>
          </p:cNvSpPr>
          <p:nvPr>
            <p:ph idx="1"/>
          </p:nvPr>
        </p:nvSpPr>
        <p:spPr>
          <a:xfrm>
            <a:off x="457200" y="1295400"/>
            <a:ext cx="7848600" cy="4191000"/>
          </a:xfrm>
        </p:spPr>
        <p:txBody>
          <a:bodyPr>
            <a:normAutofit/>
          </a:bodyPr>
          <a:lstStyle/>
          <a:p>
            <a:pPr marL="0" indent="0">
              <a:buNone/>
            </a:pPr>
            <a:r>
              <a:rPr lang="en-US" dirty="0"/>
              <a:t>  </a:t>
            </a:r>
          </a:p>
        </p:txBody>
      </p:sp>
      <p:sp>
        <p:nvSpPr>
          <p:cNvPr id="4" name="Rectangle 3"/>
          <p:cNvSpPr/>
          <p:nvPr/>
        </p:nvSpPr>
        <p:spPr>
          <a:xfrm>
            <a:off x="1557866" y="4038600"/>
            <a:ext cx="6553199" cy="923330"/>
          </a:xfrm>
          <a:prstGeom prst="rect">
            <a:avLst/>
          </a:prstGeom>
          <a:noFill/>
        </p:spPr>
        <p:txBody>
          <a:bodyPr wrap="square" lIns="91440" tIns="45720" rIns="91440" bIns="45720">
            <a:spAutoFit/>
          </a:bodyPr>
          <a:lstStyle/>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Student Learning</a:t>
            </a:r>
            <a:endParaRPr lang="en-US" sz="5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5" name="Rectangle 4"/>
          <p:cNvSpPr/>
          <p:nvPr/>
        </p:nvSpPr>
        <p:spPr>
          <a:xfrm>
            <a:off x="1824565" y="2730669"/>
            <a:ext cx="6019800" cy="1015663"/>
          </a:xfrm>
          <a:prstGeom prst="rect">
            <a:avLst/>
          </a:prstGeom>
        </p:spPr>
        <p:txBody>
          <a:bodyPr wrap="square">
            <a:spAutoFit/>
          </a:bodyPr>
          <a:lstStyle/>
          <a:p>
            <a:r>
              <a:rPr lang="en-US" sz="2000" dirty="0" smtClean="0"/>
              <a:t>To give you time to figure out </a:t>
            </a:r>
            <a:r>
              <a:rPr lang="en-US" sz="2000" dirty="0"/>
              <a:t>what </a:t>
            </a:r>
            <a:r>
              <a:rPr lang="en-US" sz="2000" dirty="0" smtClean="0"/>
              <a:t>math standards to focus on, what they mean </a:t>
            </a:r>
            <a:r>
              <a:rPr lang="en-US" sz="2000" dirty="0"/>
              <a:t>and what impact </a:t>
            </a:r>
            <a:r>
              <a:rPr lang="en-US" sz="2000" dirty="0" smtClean="0"/>
              <a:t>they need to </a:t>
            </a:r>
            <a:r>
              <a:rPr lang="en-US" sz="2000" dirty="0"/>
              <a:t>have on </a:t>
            </a:r>
            <a:r>
              <a:rPr lang="en-US" sz="2000" dirty="0" smtClean="0"/>
              <a:t>your teaching and on……</a:t>
            </a:r>
            <a:endParaRPr lang="en-US" sz="2000" dirty="0"/>
          </a:p>
        </p:txBody>
      </p:sp>
    </p:spTree>
    <p:extLst>
      <p:ext uri="{BB962C8B-B14F-4D97-AF65-F5344CB8AC3E}">
        <p14:creationId xmlns:p14="http://schemas.microsoft.com/office/powerpoint/2010/main" val="218760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Next Steps</a:t>
            </a:r>
            <a:endParaRPr lang="en-US" sz="4000" b="1" dirty="0"/>
          </a:p>
        </p:txBody>
      </p:sp>
      <p:sp>
        <p:nvSpPr>
          <p:cNvPr id="3" name="Content Placeholder 2"/>
          <p:cNvSpPr>
            <a:spLocks noGrp="1"/>
          </p:cNvSpPr>
          <p:nvPr>
            <p:ph idx="1"/>
          </p:nvPr>
        </p:nvSpPr>
        <p:spPr/>
        <p:txBody>
          <a:bodyPr>
            <a:normAutofit fontScale="85000" lnSpcReduction="20000"/>
          </a:bodyPr>
          <a:lstStyle/>
          <a:p>
            <a:pPr marL="0" indent="0">
              <a:buNone/>
            </a:pPr>
            <a:r>
              <a:rPr lang="en-US" sz="2800" dirty="0" smtClean="0"/>
              <a:t>Teachers can use the results of CFAs to:</a:t>
            </a:r>
          </a:p>
          <a:p>
            <a:pPr lvl="1"/>
            <a:r>
              <a:rPr lang="en-US" sz="2800" dirty="0" smtClean="0"/>
              <a:t>Diagnose student learning difficulties</a:t>
            </a:r>
          </a:p>
          <a:p>
            <a:pPr lvl="1"/>
            <a:r>
              <a:rPr lang="en-US" sz="2800" dirty="0" smtClean="0"/>
              <a:t>Set individual teacher goals for student improvement</a:t>
            </a:r>
          </a:p>
          <a:p>
            <a:pPr lvl="1"/>
            <a:r>
              <a:rPr lang="en-US" sz="2800" dirty="0" smtClean="0"/>
              <a:t>Set team goals for student improvement</a:t>
            </a:r>
          </a:p>
          <a:p>
            <a:pPr lvl="1"/>
            <a:r>
              <a:rPr lang="en-US" sz="2800" dirty="0" smtClean="0"/>
              <a:t>Identify and share effective instructional strategies</a:t>
            </a:r>
          </a:p>
          <a:p>
            <a:pPr lvl="1"/>
            <a:r>
              <a:rPr lang="en-US" sz="2800" dirty="0" smtClean="0"/>
              <a:t>Plan differentiated instruction</a:t>
            </a:r>
          </a:p>
          <a:p>
            <a:pPr lvl="1"/>
            <a:endParaRPr lang="en-US" dirty="0"/>
          </a:p>
          <a:p>
            <a:pPr marL="365760" lvl="1" indent="0">
              <a:buNone/>
            </a:pPr>
            <a:r>
              <a:rPr lang="en-US" dirty="0" smtClean="0"/>
              <a:t>				Aimsworth and Viegut, 2006</a:t>
            </a:r>
            <a:endParaRPr lang="en-US" dirty="0"/>
          </a:p>
        </p:txBody>
      </p:sp>
    </p:spTree>
    <p:extLst>
      <p:ext uri="{BB962C8B-B14F-4D97-AF65-F5344CB8AC3E}">
        <p14:creationId xmlns:p14="http://schemas.microsoft.com/office/powerpoint/2010/main" val="1981404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2" y="152400"/>
            <a:ext cx="7704667" cy="1143000"/>
          </a:xfrm>
        </p:spPr>
        <p:txBody>
          <a:bodyPr>
            <a:normAutofit/>
          </a:bodyPr>
          <a:lstStyle/>
          <a:p>
            <a:pPr algn="ctr"/>
            <a:r>
              <a:rPr lang="en-US" sz="4000" b="1" dirty="0" smtClean="0"/>
              <a:t>Today’s Agenda </a:t>
            </a:r>
            <a:endParaRPr lang="en-US" sz="4000" b="1" dirty="0"/>
          </a:p>
        </p:txBody>
      </p:sp>
      <p:sp>
        <p:nvSpPr>
          <p:cNvPr id="3" name="Content Placeholder 2"/>
          <p:cNvSpPr>
            <a:spLocks noGrp="1"/>
          </p:cNvSpPr>
          <p:nvPr>
            <p:ph idx="1"/>
          </p:nvPr>
        </p:nvSpPr>
        <p:spPr>
          <a:xfrm>
            <a:off x="982133" y="2438401"/>
            <a:ext cx="7704667" cy="3561415"/>
          </a:xfrm>
        </p:spPr>
        <p:txBody>
          <a:bodyPr>
            <a:normAutofit fontScale="25000" lnSpcReduction="20000"/>
          </a:bodyPr>
          <a:lstStyle/>
          <a:p>
            <a:pPr marL="0" indent="0">
              <a:buNone/>
            </a:pPr>
            <a:endParaRPr lang="en-US" dirty="0" smtClean="0"/>
          </a:p>
          <a:p>
            <a:pPr marL="0" indent="0">
              <a:buNone/>
            </a:pPr>
            <a:r>
              <a:rPr lang="en-US" sz="8000" dirty="0" smtClean="0"/>
              <a:t>8:30-8:35 – Welcome</a:t>
            </a:r>
          </a:p>
          <a:p>
            <a:pPr marL="0" indent="0">
              <a:buNone/>
            </a:pPr>
            <a:endParaRPr lang="en-US" sz="8000" dirty="0" smtClean="0"/>
          </a:p>
          <a:p>
            <a:pPr marL="0" indent="0">
              <a:buNone/>
            </a:pPr>
            <a:r>
              <a:rPr lang="en-US" sz="8000" dirty="0" smtClean="0"/>
              <a:t>8:35-9:20 – Prioritizing Math Standards</a:t>
            </a:r>
          </a:p>
          <a:p>
            <a:pPr marL="0" indent="0">
              <a:buNone/>
            </a:pPr>
            <a:endParaRPr lang="en-US" sz="8000" dirty="0" smtClean="0"/>
          </a:p>
          <a:p>
            <a:pPr marL="0" indent="0">
              <a:buNone/>
            </a:pPr>
            <a:r>
              <a:rPr lang="en-US" sz="8000" dirty="0" smtClean="0"/>
              <a:t>9:20-9:45- Mapping</a:t>
            </a:r>
          </a:p>
          <a:p>
            <a:pPr marL="0" indent="0">
              <a:buNone/>
            </a:pPr>
            <a:r>
              <a:rPr lang="en-US" sz="8000" dirty="0">
                <a:latin typeface="Edwardian Script ITC" panose="030303020407070D0804" pitchFamily="66" charset="0"/>
              </a:rPr>
              <a:t> </a:t>
            </a:r>
            <a:r>
              <a:rPr lang="en-US" sz="8000" dirty="0" smtClean="0">
                <a:latin typeface="Edwardian Script ITC" panose="030303020407070D0804" pitchFamily="66" charset="0"/>
              </a:rPr>
              <a:t>												</a:t>
            </a:r>
            <a:r>
              <a:rPr lang="en-US" sz="9600" dirty="0" smtClean="0">
                <a:latin typeface="Edwardian Script ITC" panose="030303020407070D0804" pitchFamily="66" charset="0"/>
              </a:rPr>
              <a:t>Happy </a:t>
            </a:r>
            <a:r>
              <a:rPr lang="en-US" sz="9600" dirty="0">
                <a:latin typeface="Edwardian Script ITC" panose="030303020407070D0804" pitchFamily="66" charset="0"/>
              </a:rPr>
              <a:t>Halloween!</a:t>
            </a:r>
            <a:endParaRPr lang="en-US" sz="8000" dirty="0" smtClean="0"/>
          </a:p>
          <a:p>
            <a:pPr marL="0" indent="0">
              <a:buNone/>
            </a:pPr>
            <a:r>
              <a:rPr lang="en-US" sz="8000" dirty="0" smtClean="0"/>
              <a:t>9:45-10:00 Break</a:t>
            </a:r>
          </a:p>
          <a:p>
            <a:pPr marL="0" indent="0">
              <a:buNone/>
            </a:pPr>
            <a:endParaRPr lang="en-US" sz="8000" dirty="0" smtClean="0"/>
          </a:p>
          <a:p>
            <a:pPr marL="0" indent="0">
              <a:buNone/>
            </a:pPr>
            <a:r>
              <a:rPr lang="en-US" sz="8000" dirty="0" smtClean="0"/>
              <a:t>10:00-10:45- Unpacking Math Standards </a:t>
            </a:r>
          </a:p>
          <a:p>
            <a:pPr marL="0" indent="0">
              <a:buNone/>
            </a:pPr>
            <a:endParaRPr lang="en-US" sz="8000" dirty="0" smtClean="0"/>
          </a:p>
          <a:p>
            <a:pPr marL="0" indent="0">
              <a:buNone/>
            </a:pPr>
            <a:r>
              <a:rPr lang="en-US" sz="8000" dirty="0" smtClean="0"/>
              <a:t>10:45-11:20-Assessing Student Learning</a:t>
            </a:r>
          </a:p>
          <a:p>
            <a:pPr marL="0" indent="0">
              <a:buNone/>
            </a:pPr>
            <a:endParaRPr lang="en-US" sz="8000" dirty="0" smtClean="0"/>
          </a:p>
          <a:p>
            <a:pPr marL="0" indent="0">
              <a:buNone/>
            </a:pPr>
            <a:r>
              <a:rPr lang="en-US" sz="8000" dirty="0" smtClean="0"/>
              <a:t>11:20-11:30-Wrap-up</a:t>
            </a:r>
          </a:p>
          <a:p>
            <a:pPr marL="0" indent="0">
              <a:buNone/>
            </a:pPr>
            <a:endParaRPr lang="en-US" sz="8000" dirty="0" smtClean="0"/>
          </a:p>
          <a:p>
            <a:pPr marL="0" indent="0">
              <a:buNone/>
            </a:pPr>
            <a:endParaRPr lang="en-US" dirty="0"/>
          </a:p>
          <a:p>
            <a:pPr marL="0" indent="0">
              <a:buNone/>
            </a:pPr>
            <a:r>
              <a:rPr lang="en-US" dirty="0" smtClean="0">
                <a:latin typeface="Edwardian Script ITC" panose="030303020407070D0804" pitchFamily="66" charset="0"/>
              </a:rPr>
              <a:t>		</a:t>
            </a:r>
            <a:endParaRPr lang="en-US" dirty="0" smtClean="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875" y="4264152"/>
            <a:ext cx="2066925" cy="2209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73976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4818726" y="433718"/>
            <a:ext cx="1421593" cy="8309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Identify Essential Core Standard(s)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AutoShape 3"/>
          <p:cNvSpPr>
            <a:spLocks noChangeArrowheads="1"/>
          </p:cNvSpPr>
          <p:nvPr/>
        </p:nvSpPr>
        <p:spPr bwMode="auto">
          <a:xfrm rot="2449432">
            <a:off x="6354374" y="851671"/>
            <a:ext cx="588106" cy="460375"/>
          </a:xfrm>
          <a:prstGeom prst="rightArrow">
            <a:avLst>
              <a:gd name="adj1" fmla="val 50000"/>
              <a:gd name="adj2" fmla="val 28793"/>
            </a:avLst>
          </a:prstGeom>
          <a:solidFill>
            <a:srgbClr val="FFFF00"/>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dirty="0"/>
          </a:p>
        </p:txBody>
      </p:sp>
      <p:sp>
        <p:nvSpPr>
          <p:cNvPr id="1028" name="AutoShape 4"/>
          <p:cNvSpPr>
            <a:spLocks noChangeArrowheads="1"/>
          </p:cNvSpPr>
          <p:nvPr/>
        </p:nvSpPr>
        <p:spPr bwMode="auto">
          <a:xfrm rot="5400000">
            <a:off x="7480831" y="2443954"/>
            <a:ext cx="530225" cy="460375"/>
          </a:xfrm>
          <a:prstGeom prst="rightArrow">
            <a:avLst>
              <a:gd name="adj1" fmla="val 50000"/>
              <a:gd name="adj2" fmla="val 28793"/>
            </a:avLst>
          </a:prstGeom>
          <a:solidFill>
            <a:srgbClr val="FFFF00"/>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dirty="0"/>
          </a:p>
        </p:txBody>
      </p:sp>
      <p:sp>
        <p:nvSpPr>
          <p:cNvPr id="1029" name="AutoShape 5"/>
          <p:cNvSpPr>
            <a:spLocks noChangeArrowheads="1"/>
          </p:cNvSpPr>
          <p:nvPr/>
        </p:nvSpPr>
        <p:spPr bwMode="auto">
          <a:xfrm rot="6900374">
            <a:off x="7498470" y="4015002"/>
            <a:ext cx="494945" cy="466672"/>
          </a:xfrm>
          <a:prstGeom prst="rightArrow">
            <a:avLst>
              <a:gd name="adj1" fmla="val 50000"/>
              <a:gd name="adj2" fmla="val 28707"/>
            </a:avLst>
          </a:prstGeom>
          <a:solidFill>
            <a:srgbClr val="FFFF00"/>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dirty="0"/>
          </a:p>
        </p:txBody>
      </p:sp>
      <p:sp>
        <p:nvSpPr>
          <p:cNvPr id="1030" name="AutoShape 6"/>
          <p:cNvSpPr>
            <a:spLocks noChangeArrowheads="1"/>
          </p:cNvSpPr>
          <p:nvPr/>
        </p:nvSpPr>
        <p:spPr bwMode="auto">
          <a:xfrm rot="10220077">
            <a:off x="5821325" y="5357675"/>
            <a:ext cx="530225" cy="460375"/>
          </a:xfrm>
          <a:prstGeom prst="rightArrow">
            <a:avLst>
              <a:gd name="adj1" fmla="val 50000"/>
              <a:gd name="adj2" fmla="val 28793"/>
            </a:avLst>
          </a:prstGeom>
          <a:solidFill>
            <a:srgbClr val="FFFF00"/>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dirty="0"/>
          </a:p>
        </p:txBody>
      </p:sp>
      <p:sp>
        <p:nvSpPr>
          <p:cNvPr id="1031" name="AutoShape 7"/>
          <p:cNvSpPr>
            <a:spLocks noChangeArrowheads="1"/>
          </p:cNvSpPr>
          <p:nvPr/>
        </p:nvSpPr>
        <p:spPr bwMode="auto">
          <a:xfrm rot="11714359">
            <a:off x="2881961" y="5419947"/>
            <a:ext cx="530225" cy="463201"/>
          </a:xfrm>
          <a:prstGeom prst="rightArrow">
            <a:avLst>
              <a:gd name="adj1" fmla="val 50000"/>
              <a:gd name="adj2" fmla="val 28793"/>
            </a:avLst>
          </a:prstGeom>
          <a:solidFill>
            <a:srgbClr val="FFFF00"/>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dirty="0"/>
          </a:p>
        </p:txBody>
      </p:sp>
      <p:sp>
        <p:nvSpPr>
          <p:cNvPr id="1032" name="AutoShape 8"/>
          <p:cNvSpPr>
            <a:spLocks noChangeArrowheads="1"/>
          </p:cNvSpPr>
          <p:nvPr/>
        </p:nvSpPr>
        <p:spPr bwMode="auto">
          <a:xfrm rot="15281612">
            <a:off x="1114379" y="4495735"/>
            <a:ext cx="530225" cy="460375"/>
          </a:xfrm>
          <a:prstGeom prst="rightArrow">
            <a:avLst>
              <a:gd name="adj1" fmla="val 50000"/>
              <a:gd name="adj2" fmla="val 28793"/>
            </a:avLst>
          </a:prstGeom>
          <a:solidFill>
            <a:srgbClr val="FFFF00"/>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dirty="0"/>
          </a:p>
        </p:txBody>
      </p:sp>
      <p:sp>
        <p:nvSpPr>
          <p:cNvPr id="1033" name="AutoShape 9"/>
          <p:cNvSpPr>
            <a:spLocks noChangeArrowheads="1"/>
          </p:cNvSpPr>
          <p:nvPr/>
        </p:nvSpPr>
        <p:spPr bwMode="auto">
          <a:xfrm rot="16446146">
            <a:off x="934124" y="2746784"/>
            <a:ext cx="528638" cy="458788"/>
          </a:xfrm>
          <a:prstGeom prst="rightArrow">
            <a:avLst>
              <a:gd name="adj1" fmla="val 50000"/>
              <a:gd name="adj2" fmla="val 28806"/>
            </a:avLst>
          </a:prstGeom>
          <a:solidFill>
            <a:srgbClr val="FFFF00"/>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dirty="0"/>
          </a:p>
        </p:txBody>
      </p:sp>
      <p:sp>
        <p:nvSpPr>
          <p:cNvPr id="1034" name="AutoShape 10"/>
          <p:cNvSpPr>
            <a:spLocks noChangeArrowheads="1"/>
          </p:cNvSpPr>
          <p:nvPr/>
        </p:nvSpPr>
        <p:spPr bwMode="auto">
          <a:xfrm rot="19051859">
            <a:off x="1407179" y="1159427"/>
            <a:ext cx="528638" cy="458788"/>
          </a:xfrm>
          <a:prstGeom prst="rightArrow">
            <a:avLst>
              <a:gd name="adj1" fmla="val 50000"/>
              <a:gd name="adj2" fmla="val 28806"/>
            </a:avLst>
          </a:prstGeom>
          <a:solidFill>
            <a:srgbClr val="FFFF00"/>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dirty="0"/>
          </a:p>
        </p:txBody>
      </p:sp>
      <p:sp>
        <p:nvSpPr>
          <p:cNvPr id="1035" name="Text Box 11"/>
          <p:cNvSpPr txBox="1">
            <a:spLocks noChangeArrowheads="1"/>
          </p:cNvSpPr>
          <p:nvPr/>
        </p:nvSpPr>
        <p:spPr bwMode="auto">
          <a:xfrm>
            <a:off x="6333894" y="1451722"/>
            <a:ext cx="2519428" cy="8309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Determine</a:t>
            </a:r>
            <a:r>
              <a:rPr kumimoji="0" lang="en-US" sz="1600" b="1" i="0" u="none" strike="noStrike" cap="none" normalizeH="0" dirty="0" smtClean="0">
                <a:ln>
                  <a:noFill/>
                </a:ln>
                <a:solidFill>
                  <a:srgbClr val="000000"/>
                </a:solidFill>
                <a:effectLst/>
                <a:latin typeface="Calibri" pitchFamily="34" charset="0"/>
                <a:cs typeface="Arial" pitchFamily="34" charset="0"/>
              </a:rPr>
              <a:t> what students need to know and be able to  do for mastery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6" name="Text Box 12"/>
          <p:cNvSpPr txBox="1">
            <a:spLocks noChangeArrowheads="1"/>
          </p:cNvSpPr>
          <p:nvPr/>
        </p:nvSpPr>
        <p:spPr bwMode="auto">
          <a:xfrm>
            <a:off x="6669622" y="4775961"/>
            <a:ext cx="1963473" cy="10772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Design </a:t>
            </a:r>
            <a:r>
              <a:rPr kumimoji="0" lang="en-US" sz="1600" b="1" i="0" u="sng" strike="noStrike" cap="none" normalizeH="0" baseline="0" dirty="0" smtClean="0">
                <a:ln>
                  <a:noFill/>
                </a:ln>
                <a:solidFill>
                  <a:schemeClr val="tx2">
                    <a:lumMod val="75000"/>
                  </a:schemeClr>
                </a:solidFill>
                <a:effectLst/>
                <a:latin typeface="Calibri" pitchFamily="34" charset="0"/>
                <a:cs typeface="Arial" pitchFamily="34" charset="0"/>
              </a:rPr>
              <a:t>Common Formative Assessment</a:t>
            </a:r>
            <a:r>
              <a:rPr kumimoji="0" lang="en-US" sz="1600" b="1" i="0" u="sng" strike="noStrike" cap="none" normalizeH="0" dirty="0" smtClean="0">
                <a:ln>
                  <a:noFill/>
                </a:ln>
                <a:solidFill>
                  <a:schemeClr val="tx2">
                    <a:lumMod val="75000"/>
                  </a:schemeClr>
                </a:solidFill>
                <a:effectLst/>
                <a:latin typeface="Calibri" pitchFamily="34" charset="0"/>
                <a:cs typeface="Arial" pitchFamily="34" charset="0"/>
              </a:rPr>
              <a:t>  </a:t>
            </a:r>
            <a:r>
              <a:rPr kumimoji="0" lang="en-US" sz="1600" b="1" i="0" strike="noStrike" cap="none" normalizeH="0" dirty="0" smtClean="0">
                <a:ln>
                  <a:noFill/>
                </a:ln>
                <a:effectLst/>
                <a:latin typeface="Calibri" pitchFamily="34" charset="0"/>
                <a:cs typeface="Arial" pitchFamily="34" charset="0"/>
              </a:rPr>
              <a:t>based on Standard</a:t>
            </a:r>
            <a:endParaRPr kumimoji="0" lang="en-US" sz="1600" b="1" i="0" u="sng" strike="noStrike" cap="none" normalizeH="0" baseline="0" dirty="0" smtClean="0">
              <a:ln>
                <a:noFill/>
              </a:ln>
              <a:solidFill>
                <a:schemeClr val="tx2">
                  <a:lumMod val="75000"/>
                </a:schemeClr>
              </a:solidFill>
              <a:effectLst/>
              <a:latin typeface="Calibri" pitchFamily="34" charset="0"/>
              <a:cs typeface="Arial" pitchFamily="34" charset="0"/>
            </a:endParaRPr>
          </a:p>
        </p:txBody>
      </p:sp>
      <p:sp>
        <p:nvSpPr>
          <p:cNvPr id="1038" name="Text Box 14"/>
          <p:cNvSpPr txBox="1">
            <a:spLocks noChangeArrowheads="1"/>
          </p:cNvSpPr>
          <p:nvPr/>
        </p:nvSpPr>
        <p:spPr bwMode="auto">
          <a:xfrm>
            <a:off x="3950116" y="5314570"/>
            <a:ext cx="1447800" cy="7921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Plan Differentiated Instruction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9" name="Text Box 15"/>
          <p:cNvSpPr txBox="1">
            <a:spLocks noChangeArrowheads="1"/>
          </p:cNvSpPr>
          <p:nvPr/>
        </p:nvSpPr>
        <p:spPr bwMode="auto">
          <a:xfrm>
            <a:off x="1154411" y="5087346"/>
            <a:ext cx="1524000" cy="8361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Teach</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cs typeface="Arial" pitchFamily="34" charset="0"/>
              </a:rPr>
              <a:t>Check </a:t>
            </a:r>
            <a:r>
              <a:rPr kumimoji="0" lang="en-US" sz="1200" b="1" i="0" u="none" strike="noStrike" cap="none" normalizeH="0" dirty="0" smtClean="0">
                <a:ln>
                  <a:noFill/>
                </a:ln>
                <a:solidFill>
                  <a:srgbClr val="000000"/>
                </a:solidFill>
                <a:effectLst/>
                <a:latin typeface="Calibri" pitchFamily="34" charset="0"/>
                <a:cs typeface="Arial" pitchFamily="34" charset="0"/>
              </a:rPr>
              <a:t> for understanding</a:t>
            </a:r>
          </a:p>
        </p:txBody>
      </p:sp>
      <p:sp>
        <p:nvSpPr>
          <p:cNvPr id="1040" name="Text Box 16"/>
          <p:cNvSpPr txBox="1">
            <a:spLocks noChangeArrowheads="1"/>
          </p:cNvSpPr>
          <p:nvPr/>
        </p:nvSpPr>
        <p:spPr bwMode="auto">
          <a:xfrm>
            <a:off x="213907" y="3417341"/>
            <a:ext cx="2464504" cy="8309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Administer &amp; Analyze                </a:t>
            </a:r>
            <a:r>
              <a:rPr kumimoji="0" lang="en-US" sz="1600" b="1" i="0" u="sng" strike="noStrike" cap="none" normalizeH="0" baseline="0" dirty="0" smtClean="0">
                <a:ln>
                  <a:noFill/>
                </a:ln>
                <a:solidFill>
                  <a:schemeClr val="tx2">
                    <a:lumMod val="75000"/>
                  </a:schemeClr>
                </a:solidFill>
                <a:effectLst/>
                <a:latin typeface="Calibri" pitchFamily="34" charset="0"/>
                <a:cs typeface="Arial" pitchFamily="34" charset="0"/>
              </a:rPr>
              <a:t>Common Formative Assessment</a:t>
            </a:r>
            <a:endParaRPr kumimoji="0" lang="en-US" sz="1600" b="0" i="0" u="sng" strike="noStrike" cap="none" normalizeH="0" baseline="0" dirty="0" smtClean="0">
              <a:ln>
                <a:noFill/>
              </a:ln>
              <a:solidFill>
                <a:schemeClr val="tx2">
                  <a:lumMod val="75000"/>
                </a:schemeClr>
              </a:solidFill>
              <a:effectLst/>
              <a:latin typeface="Arial" pitchFamily="34" charset="0"/>
              <a:cs typeface="Arial" pitchFamily="34" charset="0"/>
            </a:endParaRPr>
          </a:p>
        </p:txBody>
      </p:sp>
      <p:sp>
        <p:nvSpPr>
          <p:cNvPr id="1043" name="Text Box 19"/>
          <p:cNvSpPr txBox="1">
            <a:spLocks noChangeArrowheads="1"/>
          </p:cNvSpPr>
          <p:nvPr/>
        </p:nvSpPr>
        <p:spPr bwMode="auto">
          <a:xfrm>
            <a:off x="655427" y="1923924"/>
            <a:ext cx="1762446" cy="5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Reteach, Support, Enrich</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Text Box 19"/>
          <p:cNvSpPr txBox="1">
            <a:spLocks noChangeArrowheads="1"/>
          </p:cNvSpPr>
          <p:nvPr/>
        </p:nvSpPr>
        <p:spPr bwMode="auto">
          <a:xfrm>
            <a:off x="1724842" y="310608"/>
            <a:ext cx="1981200" cy="10772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Calibri" pitchFamily="34" charset="0"/>
              </a:rPr>
              <a:t>Use Data to Examine Effectiveness of Instructional Practices</a:t>
            </a:r>
          </a:p>
        </p:txBody>
      </p:sp>
      <p:sp>
        <p:nvSpPr>
          <p:cNvPr id="28" name="AutoShape 9"/>
          <p:cNvSpPr>
            <a:spLocks noChangeArrowheads="1"/>
          </p:cNvSpPr>
          <p:nvPr/>
        </p:nvSpPr>
        <p:spPr bwMode="auto">
          <a:xfrm>
            <a:off x="3878130" y="636915"/>
            <a:ext cx="528638" cy="458788"/>
          </a:xfrm>
          <a:prstGeom prst="rightArrow">
            <a:avLst>
              <a:gd name="adj1" fmla="val 50000"/>
              <a:gd name="adj2" fmla="val 28806"/>
            </a:avLst>
          </a:prstGeom>
          <a:solidFill>
            <a:srgbClr val="FFFF00"/>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dirty="0"/>
          </a:p>
        </p:txBody>
      </p:sp>
      <p:sp>
        <p:nvSpPr>
          <p:cNvPr id="2" name="5-Point Star 1"/>
          <p:cNvSpPr/>
          <p:nvPr/>
        </p:nvSpPr>
        <p:spPr>
          <a:xfrm>
            <a:off x="4646638" y="308296"/>
            <a:ext cx="240742" cy="25084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6618912" y="3124954"/>
            <a:ext cx="2306144" cy="584775"/>
          </a:xfrm>
          <a:prstGeom prst="rect">
            <a:avLst/>
          </a:prstGeom>
          <a:noFill/>
        </p:spPr>
        <p:txBody>
          <a:bodyPr wrap="square" rtlCol="0">
            <a:spAutoFit/>
          </a:bodyPr>
          <a:lstStyle/>
          <a:p>
            <a:pPr algn="ctr"/>
            <a:r>
              <a:rPr lang="en-US" sz="1600" b="1" dirty="0" smtClean="0">
                <a:solidFill>
                  <a:srgbClr val="000000"/>
                </a:solidFill>
                <a:latin typeface="Calibri" pitchFamily="34" charset="0"/>
                <a:cs typeface="Arial" pitchFamily="34" charset="0"/>
              </a:rPr>
              <a:t>Determine Prerequisite</a:t>
            </a:r>
          </a:p>
          <a:p>
            <a:pPr algn="ctr"/>
            <a:r>
              <a:rPr lang="en-US" sz="1600" b="1" dirty="0" smtClean="0">
                <a:solidFill>
                  <a:srgbClr val="000000"/>
                </a:solidFill>
                <a:latin typeface="Calibri" pitchFamily="34" charset="0"/>
                <a:cs typeface="Arial" pitchFamily="34" charset="0"/>
              </a:rPr>
              <a:t>Knowledge</a:t>
            </a:r>
            <a:endParaRPr lang="en-US" sz="1600" dirty="0"/>
          </a:p>
        </p:txBody>
      </p:sp>
      <p:sp>
        <p:nvSpPr>
          <p:cNvPr id="7" name="TextBox 6"/>
          <p:cNvSpPr txBox="1"/>
          <p:nvPr/>
        </p:nvSpPr>
        <p:spPr>
          <a:xfrm>
            <a:off x="2672302" y="2771010"/>
            <a:ext cx="3592240" cy="646331"/>
          </a:xfrm>
          <a:prstGeom prst="rect">
            <a:avLst/>
          </a:prstGeom>
          <a:solidFill>
            <a:schemeClr val="bg2">
              <a:lumMod val="75000"/>
            </a:schemeClr>
          </a:solidFill>
          <a:ln>
            <a:solidFill>
              <a:schemeClr val="accent1">
                <a:shade val="50000"/>
              </a:schemeClr>
            </a:solidFill>
          </a:ln>
        </p:spPr>
        <p:txBody>
          <a:bodyPr wrap="square" rtlCol="0">
            <a:spAutoFit/>
          </a:bodyPr>
          <a:lstStyle/>
          <a:p>
            <a:pPr algn="ctr"/>
            <a:r>
              <a:rPr lang="en-US" sz="3600" dirty="0" smtClean="0"/>
              <a:t>The PLC Cycle</a:t>
            </a:r>
            <a:endParaRPr lang="en-US" sz="3600" dirty="0"/>
          </a:p>
        </p:txBody>
      </p:sp>
    </p:spTree>
    <p:extLst>
      <p:ext uri="{BB962C8B-B14F-4D97-AF65-F5344CB8AC3E}">
        <p14:creationId xmlns:p14="http://schemas.microsoft.com/office/powerpoint/2010/main" val="329351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566" y="5787"/>
            <a:ext cx="7704667" cy="1518213"/>
          </a:xfrm>
        </p:spPr>
        <p:txBody>
          <a:bodyPr>
            <a:normAutofit/>
          </a:bodyPr>
          <a:lstStyle/>
          <a:p>
            <a:pPr algn="ctr"/>
            <a:r>
              <a:rPr lang="en-US" sz="4000" b="1" dirty="0" smtClean="0"/>
              <a:t>Learning Task </a:t>
            </a:r>
            <a:endParaRPr lang="en-US" sz="4000" b="1" dirty="0"/>
          </a:p>
        </p:txBody>
      </p:sp>
      <p:sp>
        <p:nvSpPr>
          <p:cNvPr id="3" name="Content Placeholder 2"/>
          <p:cNvSpPr>
            <a:spLocks noGrp="1"/>
          </p:cNvSpPr>
          <p:nvPr>
            <p:ph idx="1"/>
          </p:nvPr>
        </p:nvSpPr>
        <p:spPr>
          <a:xfrm>
            <a:off x="838200" y="1295400"/>
            <a:ext cx="7924800" cy="5257800"/>
          </a:xfrm>
        </p:spPr>
        <p:txBody>
          <a:bodyPr>
            <a:normAutofit fontScale="92500" lnSpcReduction="10000"/>
          </a:bodyPr>
          <a:lstStyle/>
          <a:p>
            <a:pPr marL="0" indent="0">
              <a:buNone/>
            </a:pPr>
            <a:endParaRPr lang="en-US" dirty="0" smtClean="0"/>
          </a:p>
          <a:p>
            <a:pPr marL="0" indent="0">
              <a:buNone/>
            </a:pPr>
            <a:endParaRPr lang="en-US" dirty="0"/>
          </a:p>
          <a:p>
            <a:pPr marL="0" indent="0">
              <a:buNone/>
            </a:pPr>
            <a:r>
              <a:rPr lang="en-US" dirty="0" smtClean="0"/>
              <a:t>       </a:t>
            </a:r>
            <a:r>
              <a:rPr lang="en-US" b="1" u="sng" dirty="0" smtClean="0"/>
              <a:t>Identify Essential Standards</a:t>
            </a:r>
          </a:p>
          <a:p>
            <a:pPr marL="0" indent="0">
              <a:buNone/>
            </a:pPr>
            <a:r>
              <a:rPr lang="en-US" sz="2200" b="1" dirty="0"/>
              <a:t> </a:t>
            </a:r>
            <a:r>
              <a:rPr lang="en-US" sz="2200" b="1" dirty="0" smtClean="0"/>
              <a:t>       </a:t>
            </a:r>
            <a:r>
              <a:rPr lang="en-US" sz="2200" b="1" i="1" dirty="0" smtClean="0"/>
              <a:t>Individually</a:t>
            </a:r>
            <a:r>
              <a:rPr lang="en-US" sz="2200" dirty="0" smtClean="0"/>
              <a:t> circle/mark the math standards you believe are</a:t>
            </a:r>
          </a:p>
          <a:p>
            <a:pPr marL="0" indent="0">
              <a:buNone/>
            </a:pPr>
            <a:r>
              <a:rPr lang="en-US" sz="2200" dirty="0"/>
              <a:t> </a:t>
            </a:r>
            <a:r>
              <a:rPr lang="en-US" sz="2200" dirty="0" smtClean="0"/>
              <a:t>       the most vital for students to master by the end of the year.</a:t>
            </a:r>
          </a:p>
          <a:p>
            <a:pPr marL="0" indent="0">
              <a:buNone/>
            </a:pPr>
            <a:endParaRPr lang="en-US" sz="2200" dirty="0" smtClean="0"/>
          </a:p>
          <a:p>
            <a:pPr marL="457200" lvl="1" indent="0">
              <a:buNone/>
            </a:pPr>
            <a:r>
              <a:rPr lang="en-US" sz="1900" i="1" u="sng" dirty="0" smtClean="0"/>
              <a:t>Guiding Questions:</a:t>
            </a:r>
          </a:p>
          <a:p>
            <a:pPr lvl="1"/>
            <a:r>
              <a:rPr lang="en-US" sz="1900" i="1" dirty="0"/>
              <a:t>What do my students need for success in life? </a:t>
            </a:r>
            <a:br>
              <a:rPr lang="en-US" sz="1900" i="1" dirty="0"/>
            </a:br>
            <a:endParaRPr lang="en-US" sz="1900" i="1" dirty="0"/>
          </a:p>
          <a:p>
            <a:pPr lvl="1"/>
            <a:r>
              <a:rPr lang="en-US" sz="1900" i="1" dirty="0"/>
              <a:t>What do my students need for success in school? </a:t>
            </a:r>
            <a:br>
              <a:rPr lang="en-US" sz="1900" i="1" dirty="0"/>
            </a:br>
            <a:endParaRPr lang="en-US" sz="1900" i="1" dirty="0"/>
          </a:p>
          <a:p>
            <a:pPr lvl="1"/>
            <a:r>
              <a:rPr lang="en-US" sz="1900" i="1" dirty="0"/>
              <a:t>What do my students need for success on the state test or other appropriate assessments? </a:t>
            </a:r>
            <a:endParaRPr lang="en-US" sz="1900" i="1" dirty="0" smtClean="0"/>
          </a:p>
          <a:p>
            <a:pPr lvl="2"/>
            <a:r>
              <a:rPr lang="en-US" sz="1900" i="1" dirty="0" smtClean="0"/>
              <a:t>Refer to your </a:t>
            </a:r>
            <a:r>
              <a:rPr lang="en-US" sz="1900" b="1" i="1" dirty="0" smtClean="0"/>
              <a:t>Granite Benchmark results-Math pre-semester </a:t>
            </a:r>
            <a:r>
              <a:rPr lang="en-US" sz="1900" i="1" dirty="0" smtClean="0"/>
              <a:t>1</a:t>
            </a:r>
            <a:endParaRPr lang="en-US" sz="1900" i="1" dirty="0"/>
          </a:p>
          <a:p>
            <a:pPr marL="0" indent="0">
              <a:buNone/>
            </a:pPr>
            <a:endParaRPr lang="en-US" sz="2600" dirty="0" smtClean="0"/>
          </a:p>
          <a:p>
            <a:endParaRPr lang="en-US" dirty="0" smtClean="0"/>
          </a:p>
          <a:p>
            <a:endParaRPr lang="en-US" dirty="0"/>
          </a:p>
        </p:txBody>
      </p:sp>
    </p:spTree>
    <p:extLst>
      <p:ext uri="{BB962C8B-B14F-4D97-AF65-F5344CB8AC3E}">
        <p14:creationId xmlns:p14="http://schemas.microsoft.com/office/powerpoint/2010/main" val="236869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566" y="5787"/>
            <a:ext cx="7704667" cy="1981200"/>
          </a:xfrm>
        </p:spPr>
        <p:txBody>
          <a:bodyPr>
            <a:normAutofit/>
          </a:bodyPr>
          <a:lstStyle/>
          <a:p>
            <a:pPr algn="ctr"/>
            <a:r>
              <a:rPr lang="en-US" sz="4000" b="1" dirty="0" smtClean="0"/>
              <a:t>Learning Task </a:t>
            </a:r>
            <a:endParaRPr lang="en-US" sz="4000" b="1" dirty="0"/>
          </a:p>
        </p:txBody>
      </p:sp>
      <p:sp>
        <p:nvSpPr>
          <p:cNvPr id="3" name="Content Placeholder 2"/>
          <p:cNvSpPr>
            <a:spLocks noGrp="1"/>
          </p:cNvSpPr>
          <p:nvPr>
            <p:ph idx="1"/>
          </p:nvPr>
        </p:nvSpPr>
        <p:spPr>
          <a:xfrm>
            <a:off x="838200" y="1295400"/>
            <a:ext cx="8081434" cy="5562599"/>
          </a:xfrm>
        </p:spPr>
        <p:txBody>
          <a:bodyPr>
            <a:normAutofit fontScale="92500" lnSpcReduction="10000"/>
          </a:bodyPr>
          <a:lstStyle/>
          <a:p>
            <a:pPr marL="0" indent="0">
              <a:buNone/>
            </a:pPr>
            <a:r>
              <a:rPr lang="en-US" dirty="0" smtClean="0">
                <a:solidFill>
                  <a:schemeClr val="accent1">
                    <a:lumMod val="75000"/>
                  </a:schemeClr>
                </a:solidFill>
              </a:rPr>
              <a:t>   </a:t>
            </a:r>
          </a:p>
          <a:p>
            <a:pPr marL="0" indent="0">
              <a:buNone/>
            </a:pPr>
            <a:endParaRPr lang="en-US" b="1" dirty="0">
              <a:solidFill>
                <a:schemeClr val="accent1">
                  <a:lumMod val="75000"/>
                </a:schemeClr>
              </a:solidFill>
            </a:endParaRPr>
          </a:p>
          <a:p>
            <a:pPr marL="0" indent="0">
              <a:buNone/>
            </a:pPr>
            <a:r>
              <a:rPr lang="en-US" b="1" dirty="0" smtClean="0">
                <a:solidFill>
                  <a:schemeClr val="accent1">
                    <a:lumMod val="75000"/>
                  </a:schemeClr>
                </a:solidFill>
              </a:rPr>
              <a:t>       </a:t>
            </a:r>
            <a:r>
              <a:rPr lang="en-US" b="1" u="sng" dirty="0" smtClean="0"/>
              <a:t>Consensus</a:t>
            </a:r>
          </a:p>
          <a:p>
            <a:pPr marL="457200" lvl="1" indent="0">
              <a:buNone/>
            </a:pPr>
            <a:r>
              <a:rPr lang="en-US" sz="2200" dirty="0" smtClean="0"/>
              <a:t>Talk to your team and discuss which standards each person chose. Come to consensus on which standards are most important. The goal is to reach an initial consensus.</a:t>
            </a:r>
          </a:p>
          <a:p>
            <a:pPr marL="457200" lvl="1" indent="0">
              <a:buNone/>
            </a:pPr>
            <a:endParaRPr lang="en-US" sz="1900" dirty="0" smtClean="0"/>
          </a:p>
          <a:p>
            <a:pPr marL="457200" lvl="1" indent="0">
              <a:buNone/>
            </a:pPr>
            <a:r>
              <a:rPr lang="en-US" sz="1900" i="1" u="sng" dirty="0"/>
              <a:t>Guiding Questions:</a:t>
            </a:r>
          </a:p>
          <a:p>
            <a:pPr lvl="1"/>
            <a:r>
              <a:rPr lang="en-US" sz="1900" i="1" dirty="0"/>
              <a:t>What do my students need for success in life? </a:t>
            </a:r>
            <a:br>
              <a:rPr lang="en-US" sz="1900" i="1" dirty="0"/>
            </a:br>
            <a:endParaRPr lang="en-US" sz="1900" i="1" dirty="0"/>
          </a:p>
          <a:p>
            <a:pPr lvl="1"/>
            <a:r>
              <a:rPr lang="en-US" sz="1900" i="1" dirty="0"/>
              <a:t>What do my students need for success in school? </a:t>
            </a:r>
            <a:br>
              <a:rPr lang="en-US" sz="1900" i="1" dirty="0"/>
            </a:br>
            <a:endParaRPr lang="en-US" sz="1900" i="1" dirty="0"/>
          </a:p>
          <a:p>
            <a:pPr lvl="1"/>
            <a:r>
              <a:rPr lang="en-US" sz="1900" i="1" dirty="0"/>
              <a:t>What do my students need for success on the state test or other appropriate assessments? </a:t>
            </a:r>
          </a:p>
          <a:p>
            <a:pPr lvl="2"/>
            <a:r>
              <a:rPr lang="en-US" sz="1900" i="1" dirty="0"/>
              <a:t>Refer to your </a:t>
            </a:r>
            <a:r>
              <a:rPr lang="en-US" sz="1900" b="1" i="1" dirty="0"/>
              <a:t>Granite Benchmark results-Math pre-semester </a:t>
            </a:r>
            <a:r>
              <a:rPr lang="en-US" sz="1900" i="1" dirty="0"/>
              <a:t>1</a:t>
            </a:r>
          </a:p>
          <a:p>
            <a:endParaRPr lang="en-US" dirty="0"/>
          </a:p>
          <a:p>
            <a:endParaRPr lang="en-US" dirty="0" smtClean="0"/>
          </a:p>
          <a:p>
            <a:endParaRPr lang="en-US" dirty="0"/>
          </a:p>
        </p:txBody>
      </p:sp>
    </p:spTree>
    <p:extLst>
      <p:ext uri="{BB962C8B-B14F-4D97-AF65-F5344CB8AC3E}">
        <p14:creationId xmlns:p14="http://schemas.microsoft.com/office/powerpoint/2010/main" val="1199373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Mapping Your </a:t>
            </a:r>
            <a:br>
              <a:rPr lang="en-US" b="1" dirty="0" smtClean="0"/>
            </a:br>
            <a:r>
              <a:rPr lang="en-US" b="1" dirty="0" smtClean="0"/>
              <a:t>Essential Standards</a:t>
            </a:r>
            <a:endParaRPr lang="en-US" b="1"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782571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566" y="5787"/>
            <a:ext cx="7704667" cy="1981200"/>
          </a:xfrm>
        </p:spPr>
        <p:txBody>
          <a:bodyPr>
            <a:normAutofit/>
          </a:bodyPr>
          <a:lstStyle/>
          <a:p>
            <a:pPr algn="ctr"/>
            <a:r>
              <a:rPr lang="en-US" sz="4000" b="1" dirty="0" smtClean="0"/>
              <a:t>Learning Task </a:t>
            </a:r>
            <a:endParaRPr lang="en-US" sz="4000" b="1" dirty="0"/>
          </a:p>
        </p:txBody>
      </p:sp>
      <p:sp>
        <p:nvSpPr>
          <p:cNvPr id="3" name="Content Placeholder 2"/>
          <p:cNvSpPr>
            <a:spLocks noGrp="1"/>
          </p:cNvSpPr>
          <p:nvPr>
            <p:ph idx="1"/>
          </p:nvPr>
        </p:nvSpPr>
        <p:spPr>
          <a:xfrm>
            <a:off x="681566" y="1752600"/>
            <a:ext cx="8081434" cy="4873752"/>
          </a:xfrm>
        </p:spPr>
        <p:txBody>
          <a:bodyPr>
            <a:normAutofit/>
          </a:bodyPr>
          <a:lstStyle/>
          <a:p>
            <a:pPr marL="0" indent="0">
              <a:buNone/>
            </a:pPr>
            <a:r>
              <a:rPr lang="en-US" dirty="0" smtClean="0">
                <a:solidFill>
                  <a:schemeClr val="accent1">
                    <a:lumMod val="75000"/>
                  </a:schemeClr>
                </a:solidFill>
              </a:rPr>
              <a:t> </a:t>
            </a:r>
            <a:r>
              <a:rPr lang="en-US" b="1" dirty="0" smtClean="0">
                <a:solidFill>
                  <a:schemeClr val="accent1">
                    <a:lumMod val="75000"/>
                  </a:schemeClr>
                </a:solidFill>
              </a:rPr>
              <a:t>  </a:t>
            </a:r>
            <a:r>
              <a:rPr lang="en-US" sz="2200" b="1" u="sng" dirty="0" smtClean="0"/>
              <a:t>Mapping</a:t>
            </a:r>
          </a:p>
          <a:p>
            <a:pPr lvl="1"/>
            <a:r>
              <a:rPr lang="en-US" dirty="0" smtClean="0"/>
              <a:t>Use the GSD Math Curriculum Map Scope and Sequence</a:t>
            </a:r>
          </a:p>
          <a:p>
            <a:pPr lvl="2"/>
            <a:r>
              <a:rPr lang="en-US" sz="2000" dirty="0" smtClean="0"/>
              <a:t>Highlight your priority standards </a:t>
            </a:r>
          </a:p>
          <a:p>
            <a:pPr lvl="2"/>
            <a:r>
              <a:rPr lang="en-US" sz="2000" dirty="0" smtClean="0"/>
              <a:t>Draw </a:t>
            </a:r>
            <a:r>
              <a:rPr lang="en-US" sz="2000" dirty="0"/>
              <a:t>a line indicating where </a:t>
            </a:r>
            <a:r>
              <a:rPr lang="en-US" sz="2000" dirty="0" smtClean="0"/>
              <a:t>you are </a:t>
            </a:r>
            <a:r>
              <a:rPr lang="en-US" sz="2000" dirty="0"/>
              <a:t>currently at in </a:t>
            </a:r>
            <a:r>
              <a:rPr lang="en-US" sz="2000" dirty="0" smtClean="0"/>
              <a:t>your </a:t>
            </a:r>
            <a:r>
              <a:rPr lang="en-US" sz="2000" dirty="0"/>
              <a:t>teaching. </a:t>
            </a:r>
            <a:endParaRPr lang="en-US" sz="2000" dirty="0" smtClean="0"/>
          </a:p>
          <a:p>
            <a:pPr lvl="2"/>
            <a:r>
              <a:rPr lang="en-US" sz="2000" dirty="0" smtClean="0"/>
              <a:t>Draw </a:t>
            </a:r>
            <a:r>
              <a:rPr lang="en-US" sz="2000" dirty="0"/>
              <a:t>a line where </a:t>
            </a:r>
            <a:r>
              <a:rPr lang="en-US" sz="2000" dirty="0" smtClean="0"/>
              <a:t>you should </a:t>
            </a:r>
            <a:r>
              <a:rPr lang="en-US" sz="2000" dirty="0"/>
              <a:t>be by the  end of the semester to be prepared for </a:t>
            </a:r>
            <a:r>
              <a:rPr lang="en-US" sz="2000" dirty="0" smtClean="0"/>
              <a:t>benchmarks.</a:t>
            </a:r>
          </a:p>
          <a:p>
            <a:pPr marL="914400" lvl="2" indent="0">
              <a:buNone/>
            </a:pPr>
            <a:endParaRPr lang="en-US" sz="2000" dirty="0" smtClean="0"/>
          </a:p>
          <a:p>
            <a:pPr lvl="1"/>
            <a:r>
              <a:rPr lang="en-US" dirty="0" smtClean="0"/>
              <a:t>Use the Pacing Map to help you determine where each quarter ends</a:t>
            </a:r>
          </a:p>
          <a:p>
            <a:pPr marL="457200" lvl="1"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32718766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2201</TotalTime>
  <Words>1426</Words>
  <Application>Microsoft Office PowerPoint</Application>
  <PresentationFormat>On-screen Show (4:3)</PresentationFormat>
  <Paragraphs>227</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Corbel</vt:lpstr>
      <vt:lpstr>Edwardian Script ITC</vt:lpstr>
      <vt:lpstr>Times New Roman</vt:lpstr>
      <vt:lpstr>Parallax</vt:lpstr>
      <vt:lpstr>    “Prioritizing and Unpacking the Standards”</vt:lpstr>
      <vt:lpstr>The                 Way </vt:lpstr>
      <vt:lpstr>Today’s Objectives</vt:lpstr>
      <vt:lpstr>Today’s Agenda </vt:lpstr>
      <vt:lpstr>PowerPoint Presentation</vt:lpstr>
      <vt:lpstr>Learning Task </vt:lpstr>
      <vt:lpstr>Learning Task </vt:lpstr>
      <vt:lpstr>Mapping Your  Essential Standards</vt:lpstr>
      <vt:lpstr>Learning Task </vt:lpstr>
      <vt:lpstr>PowerPoint Presentation</vt:lpstr>
      <vt:lpstr>PowerPoint Presentation</vt:lpstr>
      <vt:lpstr>Mapping Example</vt:lpstr>
      <vt:lpstr>Granite Benchmark  Standards’ Report</vt:lpstr>
      <vt:lpstr>Learning Task </vt:lpstr>
      <vt:lpstr>PowerPoint Presentation</vt:lpstr>
      <vt:lpstr>        Unpacking Your              Essential Standards</vt:lpstr>
      <vt:lpstr>Why Unpack the Standards?</vt:lpstr>
      <vt:lpstr>PowerPoint Presentation</vt:lpstr>
      <vt:lpstr> Depth of Knowledge (DOK) </vt:lpstr>
      <vt:lpstr>Why is it important to  identify DOK?</vt:lpstr>
      <vt:lpstr>PowerPoint Presentation</vt:lpstr>
      <vt:lpstr>PowerPoint Presentation</vt:lpstr>
      <vt:lpstr>Learning Task  </vt:lpstr>
      <vt:lpstr>Assessing Student Learning</vt:lpstr>
      <vt:lpstr>PowerPoint Presentation</vt:lpstr>
      <vt:lpstr>Common Formative Assessments-Definition </vt:lpstr>
      <vt:lpstr>Resources for CFA questions</vt:lpstr>
      <vt:lpstr>Example CFA created in  School City</vt:lpstr>
      <vt:lpstr>Learning Task </vt:lpstr>
      <vt:lpstr>Next Steps</vt:lpstr>
    </vt:vector>
  </TitlesOfParts>
  <Company>Granite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Gardner, Kara</dc:creator>
  <cp:lastModifiedBy>Barber, Kandace L</cp:lastModifiedBy>
  <cp:revision>217</cp:revision>
  <cp:lastPrinted>2016-10-27T16:56:54Z</cp:lastPrinted>
  <dcterms:created xsi:type="dcterms:W3CDTF">2014-08-20T15:33:30Z</dcterms:created>
  <dcterms:modified xsi:type="dcterms:W3CDTF">2017-05-30T18:06:50Z</dcterms:modified>
</cp:coreProperties>
</file>